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5"/>
  </p:sldMasterIdLst>
  <p:sldIdLst>
    <p:sldId id="256" r:id="rId6"/>
    <p:sldId id="257" r:id="rId7"/>
  </p:sldIdLst>
  <p:sldSz cx="7556500" cy="10693400"/>
  <p:notesSz cx="7556500" cy="106934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30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37A170-EF06-B24D-9780-B115DC317678}" v="3" dt="2024-01-26T11:46:37.061"/>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p:cViewPr>
        <p:scale>
          <a:sx n="70" d="100"/>
          <a:sy n="70" d="100"/>
        </p:scale>
        <p:origin x="1734" y="4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2.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ableStyles" Target="tableStyles.xml"/><Relationship Id="rId5" Type="http://schemas.openxmlformats.org/officeDocument/2006/relationships/slideMaster" Target="slideMasters/slideMaster1.xml"/><Relationship Id="rId10"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567213" y="3314954"/>
            <a:ext cx="6428422" cy="2245614"/>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134427" y="5988304"/>
            <a:ext cx="5293995" cy="267335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defRPr sz="900" b="0" i="0">
                <a:solidFill>
                  <a:srgbClr val="231F20"/>
                </a:solidFill>
                <a:latin typeface="Lato"/>
                <a:cs typeface="Lato"/>
              </a:defRPr>
            </a:lvl1pPr>
          </a:lstStyle>
          <a:p>
            <a:pPr marL="12700">
              <a:lnSpc>
                <a:spcPct val="100000"/>
              </a:lnSpc>
              <a:spcBef>
                <a:spcPts val="85"/>
              </a:spcBef>
            </a:pPr>
            <a:r>
              <a:rPr dirty="0"/>
              <a:t>Protecting the Public and Supporting </a:t>
            </a:r>
            <a:r>
              <a:rPr spc="-10" dirty="0"/>
              <a:t>Business</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1/26/2024</a:t>
            </a:fld>
            <a:endParaRPr lang="en-US"/>
          </a:p>
        </p:txBody>
      </p:sp>
      <p:sp>
        <p:nvSpPr>
          <p:cNvPr id="6" name="Holder 6"/>
          <p:cNvSpPr>
            <a:spLocks noGrp="1"/>
          </p:cNvSpPr>
          <p:nvPr>
            <p:ph type="sldNum" sz="quarter" idx="7"/>
          </p:nvPr>
        </p:nvSpPr>
        <p:spPr/>
        <p:txBody>
          <a:bodyPr lIns="0" tIns="0" rIns="0" bIns="0"/>
          <a:lstStyle>
            <a:lvl1pPr>
              <a:defRPr sz="900" b="1" i="0">
                <a:solidFill>
                  <a:srgbClr val="DC3044"/>
                </a:solidFill>
                <a:latin typeface="Lato"/>
                <a:cs typeface="Lato"/>
              </a:defRPr>
            </a:lvl1pPr>
          </a:lstStyle>
          <a:p>
            <a:pPr marL="38100">
              <a:lnSpc>
                <a:spcPct val="100000"/>
              </a:lnSpc>
              <a:spcBef>
                <a:spcPts val="85"/>
              </a:spcBef>
            </a:pPr>
            <a:fld id="{81D60167-4931-47E6-BA6A-407CBD079E47}" type="slidenum">
              <a:rPr dirty="0"/>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defRPr sz="900" b="0" i="0">
                <a:solidFill>
                  <a:srgbClr val="231F20"/>
                </a:solidFill>
                <a:latin typeface="Lato"/>
                <a:cs typeface="Lato"/>
              </a:defRPr>
            </a:lvl1pPr>
          </a:lstStyle>
          <a:p>
            <a:pPr marL="12700">
              <a:lnSpc>
                <a:spcPct val="100000"/>
              </a:lnSpc>
              <a:spcBef>
                <a:spcPts val="85"/>
              </a:spcBef>
            </a:pPr>
            <a:r>
              <a:rPr dirty="0"/>
              <a:t>Protecting the Public and Supporting </a:t>
            </a:r>
            <a:r>
              <a:rPr spc="-10" dirty="0"/>
              <a:t>Business</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1/26/2024</a:t>
            </a:fld>
            <a:endParaRPr lang="en-US"/>
          </a:p>
        </p:txBody>
      </p:sp>
      <p:sp>
        <p:nvSpPr>
          <p:cNvPr id="6" name="Holder 6"/>
          <p:cNvSpPr>
            <a:spLocks noGrp="1"/>
          </p:cNvSpPr>
          <p:nvPr>
            <p:ph type="sldNum" sz="quarter" idx="7"/>
          </p:nvPr>
        </p:nvSpPr>
        <p:spPr/>
        <p:txBody>
          <a:bodyPr lIns="0" tIns="0" rIns="0" bIns="0"/>
          <a:lstStyle>
            <a:lvl1pPr>
              <a:defRPr sz="900" b="1" i="0">
                <a:solidFill>
                  <a:srgbClr val="DC3044"/>
                </a:solidFill>
                <a:latin typeface="Lato"/>
                <a:cs typeface="Lato"/>
              </a:defRPr>
            </a:lvl1pPr>
          </a:lstStyle>
          <a:p>
            <a:pPr marL="38100">
              <a:lnSpc>
                <a:spcPct val="100000"/>
              </a:lnSpc>
              <a:spcBef>
                <a:spcPts val="85"/>
              </a:spcBef>
            </a:pPr>
            <a:fld id="{81D60167-4931-47E6-BA6A-407CBD079E47}" type="slidenum">
              <a:rPr dirty="0"/>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sz="half" idx="2"/>
          </p:nvPr>
        </p:nvSpPr>
        <p:spPr>
          <a:xfrm>
            <a:off x="378142" y="2459482"/>
            <a:ext cx="3289839" cy="7057644"/>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3894867" y="2459482"/>
            <a:ext cx="3289839" cy="7057644"/>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defRPr sz="900" b="0" i="0">
                <a:solidFill>
                  <a:srgbClr val="231F20"/>
                </a:solidFill>
                <a:latin typeface="Lato"/>
                <a:cs typeface="Lato"/>
              </a:defRPr>
            </a:lvl1pPr>
          </a:lstStyle>
          <a:p>
            <a:pPr marL="12700">
              <a:lnSpc>
                <a:spcPct val="100000"/>
              </a:lnSpc>
              <a:spcBef>
                <a:spcPts val="85"/>
              </a:spcBef>
            </a:pPr>
            <a:r>
              <a:rPr dirty="0"/>
              <a:t>Protecting the Public and Supporting </a:t>
            </a:r>
            <a:r>
              <a:rPr spc="-10" dirty="0"/>
              <a:t>Business</a:t>
            </a: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1/26/2024</a:t>
            </a:fld>
            <a:endParaRPr lang="en-US"/>
          </a:p>
        </p:txBody>
      </p:sp>
      <p:sp>
        <p:nvSpPr>
          <p:cNvPr id="7" name="Holder 7"/>
          <p:cNvSpPr>
            <a:spLocks noGrp="1"/>
          </p:cNvSpPr>
          <p:nvPr>
            <p:ph type="sldNum" sz="quarter" idx="7"/>
          </p:nvPr>
        </p:nvSpPr>
        <p:spPr/>
        <p:txBody>
          <a:bodyPr lIns="0" tIns="0" rIns="0" bIns="0"/>
          <a:lstStyle>
            <a:lvl1pPr>
              <a:defRPr sz="900" b="1" i="0">
                <a:solidFill>
                  <a:srgbClr val="DC3044"/>
                </a:solidFill>
                <a:latin typeface="Lato"/>
                <a:cs typeface="Lato"/>
              </a:defRPr>
            </a:lvl1pPr>
          </a:lstStyle>
          <a:p>
            <a:pPr marL="38100">
              <a:lnSpc>
                <a:spcPct val="100000"/>
              </a:lnSpc>
              <a:spcBef>
                <a:spcPts val="85"/>
              </a:spcBef>
            </a:pPr>
            <a:fld id="{81D60167-4931-47E6-BA6A-407CBD079E47}" type="slidenum">
              <a:rPr dirty="0"/>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ftr" sz="quarter" idx="5"/>
          </p:nvPr>
        </p:nvSpPr>
        <p:spPr/>
        <p:txBody>
          <a:bodyPr lIns="0" tIns="0" rIns="0" bIns="0"/>
          <a:lstStyle>
            <a:lvl1pPr>
              <a:defRPr sz="900" b="0" i="0">
                <a:solidFill>
                  <a:srgbClr val="231F20"/>
                </a:solidFill>
                <a:latin typeface="Lato"/>
                <a:cs typeface="Lato"/>
              </a:defRPr>
            </a:lvl1pPr>
          </a:lstStyle>
          <a:p>
            <a:pPr marL="12700">
              <a:lnSpc>
                <a:spcPct val="100000"/>
              </a:lnSpc>
              <a:spcBef>
                <a:spcPts val="85"/>
              </a:spcBef>
            </a:pPr>
            <a:r>
              <a:rPr dirty="0"/>
              <a:t>Protecting the Public and Supporting </a:t>
            </a:r>
            <a:r>
              <a:rPr spc="-10" dirty="0"/>
              <a:t>Business</a:t>
            </a: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1/26/2024</a:t>
            </a:fld>
            <a:endParaRPr lang="en-US"/>
          </a:p>
        </p:txBody>
      </p:sp>
      <p:sp>
        <p:nvSpPr>
          <p:cNvPr id="5" name="Holder 5"/>
          <p:cNvSpPr>
            <a:spLocks noGrp="1"/>
          </p:cNvSpPr>
          <p:nvPr>
            <p:ph type="sldNum" sz="quarter" idx="7"/>
          </p:nvPr>
        </p:nvSpPr>
        <p:spPr/>
        <p:txBody>
          <a:bodyPr lIns="0" tIns="0" rIns="0" bIns="0"/>
          <a:lstStyle>
            <a:lvl1pPr>
              <a:defRPr sz="900" b="1" i="0">
                <a:solidFill>
                  <a:srgbClr val="DC3044"/>
                </a:solidFill>
                <a:latin typeface="Lato"/>
                <a:cs typeface="Lato"/>
              </a:defRPr>
            </a:lvl1pPr>
          </a:lstStyle>
          <a:p>
            <a:pPr marL="38100">
              <a:lnSpc>
                <a:spcPct val="100000"/>
              </a:lnSpc>
              <a:spcBef>
                <a:spcPts val="85"/>
              </a:spcBef>
            </a:pPr>
            <a:fld id="{81D60167-4931-47E6-BA6A-407CBD079E47}" type="slidenum">
              <a:rPr dirty="0"/>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900" b="0" i="0">
                <a:solidFill>
                  <a:srgbClr val="231F20"/>
                </a:solidFill>
                <a:latin typeface="Lato"/>
                <a:cs typeface="Lato"/>
              </a:defRPr>
            </a:lvl1pPr>
          </a:lstStyle>
          <a:p>
            <a:pPr marL="12700">
              <a:lnSpc>
                <a:spcPct val="100000"/>
              </a:lnSpc>
              <a:spcBef>
                <a:spcPts val="85"/>
              </a:spcBef>
            </a:pPr>
            <a:r>
              <a:rPr dirty="0"/>
              <a:t>Protecting the Public and Supporting </a:t>
            </a:r>
            <a:r>
              <a:rPr spc="-10" dirty="0"/>
              <a:t>Business</a:t>
            </a: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1/26/2024</a:t>
            </a:fld>
            <a:endParaRPr lang="en-US"/>
          </a:p>
        </p:txBody>
      </p:sp>
      <p:sp>
        <p:nvSpPr>
          <p:cNvPr id="4" name="Holder 4"/>
          <p:cNvSpPr>
            <a:spLocks noGrp="1"/>
          </p:cNvSpPr>
          <p:nvPr>
            <p:ph type="sldNum" sz="quarter" idx="7"/>
          </p:nvPr>
        </p:nvSpPr>
        <p:spPr/>
        <p:txBody>
          <a:bodyPr lIns="0" tIns="0" rIns="0" bIns="0"/>
          <a:lstStyle>
            <a:lvl1pPr>
              <a:defRPr sz="900" b="1" i="0">
                <a:solidFill>
                  <a:srgbClr val="DC3044"/>
                </a:solidFill>
                <a:latin typeface="Lato"/>
                <a:cs typeface="Lato"/>
              </a:defRPr>
            </a:lvl1pPr>
          </a:lstStyle>
          <a:p>
            <a:pPr marL="38100">
              <a:lnSpc>
                <a:spcPct val="100000"/>
              </a:lnSpc>
              <a:spcBef>
                <a:spcPts val="85"/>
              </a:spcBef>
            </a:pPr>
            <a:fld id="{81D60167-4931-47E6-BA6A-407CBD079E47}" type="slidenum">
              <a:rPr dirty="0"/>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7075985" y="10328688"/>
            <a:ext cx="0" cy="120014"/>
          </a:xfrm>
          <a:custGeom>
            <a:avLst/>
            <a:gdLst/>
            <a:ahLst/>
            <a:cxnLst/>
            <a:rect l="l" t="t" r="r" b="b"/>
            <a:pathLst>
              <a:path h="120015">
                <a:moveTo>
                  <a:pt x="0" y="0"/>
                </a:moveTo>
                <a:lnTo>
                  <a:pt x="0" y="119913"/>
                </a:lnTo>
              </a:path>
            </a:pathLst>
          </a:custGeom>
          <a:ln w="6350">
            <a:solidFill>
              <a:srgbClr val="DC3044"/>
            </a:solidFill>
          </a:ln>
        </p:spPr>
        <p:txBody>
          <a:bodyPr wrap="square" lIns="0" tIns="0" rIns="0" bIns="0" rtlCol="0"/>
          <a:lstStyle/>
          <a:p>
            <a:endParaRPr/>
          </a:p>
        </p:txBody>
      </p:sp>
      <p:pic>
        <p:nvPicPr>
          <p:cNvPr id="17" name="bg object 17"/>
          <p:cNvPicPr/>
          <p:nvPr/>
        </p:nvPicPr>
        <p:blipFill>
          <a:blip r:embed="rId7" cstate="print"/>
          <a:stretch>
            <a:fillRect/>
          </a:stretch>
        </p:blipFill>
        <p:spPr>
          <a:xfrm>
            <a:off x="352030" y="10157251"/>
            <a:ext cx="515432" cy="301545"/>
          </a:xfrm>
          <a:prstGeom prst="rect">
            <a:avLst/>
          </a:prstGeom>
        </p:spPr>
      </p:pic>
      <p:sp>
        <p:nvSpPr>
          <p:cNvPr id="2" name="Holder 2"/>
          <p:cNvSpPr>
            <a:spLocks noGrp="1"/>
          </p:cNvSpPr>
          <p:nvPr>
            <p:ph type="title"/>
          </p:nvPr>
        </p:nvSpPr>
        <p:spPr>
          <a:xfrm>
            <a:off x="378142" y="427736"/>
            <a:ext cx="6806565" cy="1710944"/>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378142" y="2459482"/>
            <a:ext cx="6806565" cy="7057644"/>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4686555" y="10306433"/>
            <a:ext cx="2318384" cy="162559"/>
          </a:xfrm>
          <a:prstGeom prst="rect">
            <a:avLst/>
          </a:prstGeom>
        </p:spPr>
        <p:txBody>
          <a:bodyPr wrap="square" lIns="0" tIns="0" rIns="0" bIns="0">
            <a:spAutoFit/>
          </a:bodyPr>
          <a:lstStyle>
            <a:lvl1pPr>
              <a:defRPr sz="900" b="0" i="0">
                <a:solidFill>
                  <a:srgbClr val="231F20"/>
                </a:solidFill>
                <a:latin typeface="Lato"/>
                <a:cs typeface="Lato"/>
              </a:defRPr>
            </a:lvl1pPr>
          </a:lstStyle>
          <a:p>
            <a:pPr marL="12700">
              <a:lnSpc>
                <a:spcPct val="100000"/>
              </a:lnSpc>
              <a:spcBef>
                <a:spcPts val="85"/>
              </a:spcBef>
            </a:pPr>
            <a:r>
              <a:rPr dirty="0"/>
              <a:t>Protecting the Public and Supporting </a:t>
            </a:r>
            <a:r>
              <a:rPr spc="-10" dirty="0"/>
              <a:t>Business</a:t>
            </a:r>
          </a:p>
        </p:txBody>
      </p:sp>
      <p:sp>
        <p:nvSpPr>
          <p:cNvPr id="5" name="Holder 5"/>
          <p:cNvSpPr>
            <a:spLocks noGrp="1"/>
          </p:cNvSpPr>
          <p:nvPr>
            <p:ph type="dt" sz="half" idx="6"/>
          </p:nvPr>
        </p:nvSpPr>
        <p:spPr>
          <a:xfrm>
            <a:off x="378142" y="9944862"/>
            <a:ext cx="1739455" cy="53467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1/26/2024</a:t>
            </a:fld>
            <a:endParaRPr lang="en-US"/>
          </a:p>
        </p:txBody>
      </p:sp>
      <p:sp>
        <p:nvSpPr>
          <p:cNvPr id="6" name="Holder 6"/>
          <p:cNvSpPr>
            <a:spLocks noGrp="1"/>
          </p:cNvSpPr>
          <p:nvPr>
            <p:ph type="sldNum" sz="quarter" idx="7"/>
          </p:nvPr>
        </p:nvSpPr>
        <p:spPr>
          <a:xfrm>
            <a:off x="7122355" y="10304024"/>
            <a:ext cx="155575" cy="162559"/>
          </a:xfrm>
          <a:prstGeom prst="rect">
            <a:avLst/>
          </a:prstGeom>
        </p:spPr>
        <p:txBody>
          <a:bodyPr wrap="square" lIns="0" tIns="0" rIns="0" bIns="0">
            <a:spAutoFit/>
          </a:bodyPr>
          <a:lstStyle>
            <a:lvl1pPr>
              <a:defRPr sz="900" b="1" i="0">
                <a:solidFill>
                  <a:srgbClr val="DC3044"/>
                </a:solidFill>
                <a:latin typeface="Lato"/>
                <a:cs typeface="Lato"/>
              </a:defRPr>
            </a:lvl1pPr>
          </a:lstStyle>
          <a:p>
            <a:pPr marL="38100">
              <a:lnSpc>
                <a:spcPct val="100000"/>
              </a:lnSpc>
              <a:spcBef>
                <a:spcPts val="85"/>
              </a:spcBef>
            </a:pPr>
            <a:fld id="{81D60167-4931-47E6-BA6A-407CBD079E47}" type="slidenum">
              <a:rPr dirty="0"/>
              <a:t>‹#›</a:t>
            </a:fld>
            <a:endParaRPr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5.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7.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5.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00494" y="2529002"/>
            <a:ext cx="6555740" cy="1202801"/>
          </a:xfrm>
          <a:custGeom>
            <a:avLst/>
            <a:gdLst/>
            <a:ahLst/>
            <a:cxnLst/>
            <a:rect l="l" t="t" r="r" b="b"/>
            <a:pathLst>
              <a:path w="6555740" h="1320800">
                <a:moveTo>
                  <a:pt x="6555498" y="0"/>
                </a:moveTo>
                <a:lnTo>
                  <a:pt x="0" y="0"/>
                </a:lnTo>
                <a:lnTo>
                  <a:pt x="0" y="1320266"/>
                </a:lnTo>
                <a:lnTo>
                  <a:pt x="6555498" y="1320266"/>
                </a:lnTo>
                <a:lnTo>
                  <a:pt x="6555498" y="0"/>
                </a:lnTo>
                <a:close/>
              </a:path>
            </a:pathLst>
          </a:custGeom>
          <a:solidFill>
            <a:srgbClr val="DC3044"/>
          </a:solidFill>
        </p:spPr>
        <p:txBody>
          <a:bodyPr wrap="square" lIns="0" tIns="0" rIns="0" bIns="0" rtlCol="0"/>
          <a:lstStyle/>
          <a:p>
            <a:endParaRPr/>
          </a:p>
        </p:txBody>
      </p:sp>
      <p:sp>
        <p:nvSpPr>
          <p:cNvPr id="3" name="object 3"/>
          <p:cNvSpPr txBox="1"/>
          <p:nvPr/>
        </p:nvSpPr>
        <p:spPr>
          <a:xfrm>
            <a:off x="491299" y="451677"/>
            <a:ext cx="6631056" cy="758190"/>
          </a:xfrm>
          <a:prstGeom prst="rect">
            <a:avLst/>
          </a:prstGeom>
        </p:spPr>
        <p:txBody>
          <a:bodyPr vert="horz" wrap="square" lIns="0" tIns="12700" rIns="0" bIns="0" rtlCol="0">
            <a:spAutoFit/>
          </a:bodyPr>
          <a:lstStyle/>
          <a:p>
            <a:pPr marL="12700" marR="2319655">
              <a:lnSpc>
                <a:spcPct val="100000"/>
              </a:lnSpc>
              <a:spcBef>
                <a:spcPts val="100"/>
              </a:spcBef>
            </a:pPr>
            <a:r>
              <a:rPr sz="1600" b="1" dirty="0">
                <a:solidFill>
                  <a:srgbClr val="231F20"/>
                </a:solidFill>
                <a:latin typeface="Lato"/>
                <a:cs typeface="Lato"/>
              </a:rPr>
              <a:t>Continuing to Protect the Public and Support Businesses in the Cost of Living Crisis</a:t>
            </a:r>
            <a:endParaRPr sz="1600" dirty="0">
              <a:latin typeface="Lato"/>
              <a:cs typeface="Lato"/>
            </a:endParaRPr>
          </a:p>
          <a:p>
            <a:pPr marL="12700">
              <a:lnSpc>
                <a:spcPct val="100000"/>
              </a:lnSpc>
              <a:spcBef>
                <a:spcPts val="484"/>
              </a:spcBef>
            </a:pPr>
            <a:r>
              <a:rPr sz="1200" dirty="0">
                <a:solidFill>
                  <a:srgbClr val="838993"/>
                </a:solidFill>
                <a:latin typeface="Lato"/>
                <a:cs typeface="Lato"/>
              </a:rPr>
              <a:t>The Impacts and Outcomes of Local Trading Standards Services</a:t>
            </a:r>
            <a:r>
              <a:rPr lang="en-GB" sz="1200" dirty="0">
                <a:solidFill>
                  <a:srgbClr val="838993"/>
                </a:solidFill>
                <a:latin typeface="Lato"/>
                <a:cs typeface="Lato"/>
              </a:rPr>
              <a:t> in</a:t>
            </a:r>
            <a:r>
              <a:rPr sz="1200" dirty="0">
                <a:solidFill>
                  <a:srgbClr val="838993"/>
                </a:solidFill>
                <a:latin typeface="Lato"/>
                <a:cs typeface="Lato"/>
              </a:rPr>
              <a:t> Wales in 2022/23</a:t>
            </a:r>
            <a:endParaRPr sz="1200" dirty="0">
              <a:latin typeface="Lato"/>
              <a:cs typeface="Lato"/>
            </a:endParaRPr>
          </a:p>
        </p:txBody>
      </p:sp>
      <p:sp>
        <p:nvSpPr>
          <p:cNvPr id="4" name="object 4"/>
          <p:cNvSpPr/>
          <p:nvPr/>
        </p:nvSpPr>
        <p:spPr>
          <a:xfrm>
            <a:off x="503999" y="1272140"/>
            <a:ext cx="6552565" cy="0"/>
          </a:xfrm>
          <a:custGeom>
            <a:avLst/>
            <a:gdLst/>
            <a:ahLst/>
            <a:cxnLst/>
            <a:rect l="l" t="t" r="r" b="b"/>
            <a:pathLst>
              <a:path w="6552565">
                <a:moveTo>
                  <a:pt x="0" y="0"/>
                </a:moveTo>
                <a:lnTo>
                  <a:pt x="6552006" y="0"/>
                </a:lnTo>
              </a:path>
            </a:pathLst>
          </a:custGeom>
          <a:ln w="6350">
            <a:solidFill>
              <a:srgbClr val="DC3044"/>
            </a:solidFill>
          </a:ln>
        </p:spPr>
        <p:txBody>
          <a:bodyPr wrap="square" lIns="0" tIns="0" rIns="0" bIns="0" rtlCol="0"/>
          <a:lstStyle/>
          <a:p>
            <a:endParaRPr/>
          </a:p>
        </p:txBody>
      </p:sp>
      <p:sp>
        <p:nvSpPr>
          <p:cNvPr id="5" name="object 5"/>
          <p:cNvSpPr txBox="1"/>
          <p:nvPr/>
        </p:nvSpPr>
        <p:spPr>
          <a:xfrm>
            <a:off x="706424" y="2827757"/>
            <a:ext cx="2850515" cy="683585"/>
          </a:xfrm>
          <a:prstGeom prst="rect">
            <a:avLst/>
          </a:prstGeom>
        </p:spPr>
        <p:txBody>
          <a:bodyPr vert="horz" wrap="square" lIns="0" tIns="43180" rIns="0" bIns="0" rtlCol="0">
            <a:spAutoFit/>
          </a:bodyPr>
          <a:lstStyle/>
          <a:p>
            <a:pPr marL="156210" indent="-143510" algn="l">
              <a:lnSpc>
                <a:spcPct val="100000"/>
              </a:lnSpc>
              <a:spcBef>
                <a:spcPts val="340"/>
              </a:spcBef>
              <a:buSzPct val="87500"/>
              <a:buFont typeface="Lato"/>
              <a:buChar char="•"/>
              <a:tabLst>
                <a:tab pos="156210" algn="l"/>
              </a:tabLst>
            </a:pPr>
            <a:r>
              <a:rPr sz="800" b="1" dirty="0">
                <a:solidFill>
                  <a:srgbClr val="FFFFFF"/>
                </a:solidFill>
                <a:latin typeface="Lato"/>
                <a:cs typeface="Lato"/>
              </a:rPr>
              <a:t>Prevented almost £10 million of detriment</a:t>
            </a:r>
            <a:r>
              <a:rPr lang="en-GB" sz="800" b="1" dirty="0">
                <a:solidFill>
                  <a:srgbClr val="FFFFFF"/>
                </a:solidFill>
                <a:latin typeface="Lato"/>
                <a:cs typeface="Lato"/>
              </a:rPr>
              <a:t> to consumers</a:t>
            </a:r>
            <a:endParaRPr sz="800" dirty="0">
              <a:latin typeface="Lato"/>
              <a:cs typeface="Lato"/>
            </a:endParaRPr>
          </a:p>
          <a:p>
            <a:pPr marL="156210" indent="-143510" algn="l">
              <a:lnSpc>
                <a:spcPct val="100000"/>
              </a:lnSpc>
              <a:spcBef>
                <a:spcPts val="520"/>
              </a:spcBef>
              <a:buSzPct val="87500"/>
              <a:buChar char="•"/>
              <a:tabLst>
                <a:tab pos="156210" algn="l"/>
              </a:tabLst>
            </a:pPr>
            <a:r>
              <a:rPr sz="800" dirty="0">
                <a:solidFill>
                  <a:srgbClr val="FFFFFF"/>
                </a:solidFill>
                <a:latin typeface="Lato"/>
                <a:cs typeface="Lato"/>
              </a:rPr>
              <a:t>Saved scam </a:t>
            </a:r>
            <a:r>
              <a:rPr sz="800" b="1" dirty="0">
                <a:solidFill>
                  <a:srgbClr val="FFFFFF"/>
                </a:solidFill>
                <a:latin typeface="Lato"/>
                <a:cs typeface="Lato"/>
              </a:rPr>
              <a:t>victims almost £</a:t>
            </a:r>
            <a:r>
              <a:rPr lang="en-GB" sz="800" b="1" dirty="0">
                <a:solidFill>
                  <a:srgbClr val="FFFFFF"/>
                </a:solidFill>
                <a:latin typeface="Lato"/>
                <a:cs typeface="Lato"/>
              </a:rPr>
              <a:t>2.8</a:t>
            </a:r>
            <a:r>
              <a:rPr sz="800" b="1" dirty="0">
                <a:solidFill>
                  <a:srgbClr val="FFFFFF"/>
                </a:solidFill>
                <a:latin typeface="Lato"/>
                <a:cs typeface="Lato"/>
              </a:rPr>
              <a:t> million</a:t>
            </a:r>
            <a:endParaRPr sz="800" dirty="0">
              <a:latin typeface="Lato"/>
              <a:cs typeface="Lato"/>
            </a:endParaRPr>
          </a:p>
          <a:p>
            <a:pPr marL="156210" marR="5080" indent="-144145" algn="l">
              <a:lnSpc>
                <a:spcPct val="125000"/>
              </a:lnSpc>
              <a:spcBef>
                <a:spcPts val="285"/>
              </a:spcBef>
              <a:buSzPct val="87500"/>
              <a:buFont typeface="Lato"/>
              <a:buChar char="•"/>
              <a:tabLst>
                <a:tab pos="156210" algn="l"/>
              </a:tabLst>
            </a:pPr>
            <a:r>
              <a:rPr sz="800" b="1" dirty="0">
                <a:solidFill>
                  <a:srgbClr val="FFFFFF"/>
                </a:solidFill>
                <a:latin typeface="Lato"/>
                <a:cs typeface="Lato"/>
              </a:rPr>
              <a:t>Provided over 1,</a:t>
            </a:r>
            <a:r>
              <a:rPr lang="en-GB" sz="800" b="1" dirty="0">
                <a:solidFill>
                  <a:srgbClr val="FFFFFF"/>
                </a:solidFill>
                <a:latin typeface="Lato"/>
                <a:cs typeface="Lato"/>
              </a:rPr>
              <a:t>3</a:t>
            </a:r>
            <a:r>
              <a:rPr sz="800" b="1" dirty="0">
                <a:solidFill>
                  <a:srgbClr val="FFFFFF"/>
                </a:solidFill>
                <a:latin typeface="Lato"/>
                <a:cs typeface="Lato"/>
              </a:rPr>
              <a:t>00 hours of advice to businesses </a:t>
            </a:r>
            <a:r>
              <a:rPr sz="800" dirty="0">
                <a:solidFill>
                  <a:srgbClr val="FFFFFF"/>
                </a:solidFill>
                <a:latin typeface="Lato"/>
                <a:cs typeface="Lato"/>
              </a:rPr>
              <a:t>through primary authority partnerships, </a:t>
            </a:r>
            <a:r>
              <a:rPr lang="en-GB" sz="800" dirty="0">
                <a:solidFill>
                  <a:srgbClr val="FFFFFF"/>
                </a:solidFill>
                <a:latin typeface="Lato"/>
                <a:cs typeface="Lato"/>
              </a:rPr>
              <a:t>similar to</a:t>
            </a:r>
            <a:r>
              <a:rPr sz="800" dirty="0">
                <a:solidFill>
                  <a:srgbClr val="FFFFFF"/>
                </a:solidFill>
                <a:latin typeface="Lato"/>
                <a:cs typeface="Lato"/>
              </a:rPr>
              <a:t> </a:t>
            </a:r>
            <a:r>
              <a:rPr lang="en-US" sz="800" dirty="0">
                <a:solidFill>
                  <a:srgbClr val="FFFFFF"/>
                </a:solidFill>
                <a:latin typeface="Lato"/>
                <a:cs typeface="Lato"/>
              </a:rPr>
              <a:t>last year</a:t>
            </a:r>
            <a:endParaRPr sz="800" dirty="0">
              <a:latin typeface="Lato"/>
              <a:cs typeface="Lato"/>
            </a:endParaRPr>
          </a:p>
        </p:txBody>
      </p:sp>
      <p:sp>
        <p:nvSpPr>
          <p:cNvPr id="6" name="object 6"/>
          <p:cNvSpPr txBox="1"/>
          <p:nvPr/>
        </p:nvSpPr>
        <p:spPr>
          <a:xfrm>
            <a:off x="3866300" y="2853740"/>
            <a:ext cx="2841625" cy="650243"/>
          </a:xfrm>
          <a:prstGeom prst="rect">
            <a:avLst/>
          </a:prstGeom>
        </p:spPr>
        <p:txBody>
          <a:bodyPr vert="horz" wrap="square" lIns="0" tIns="43180" rIns="0" bIns="0" rtlCol="0">
            <a:spAutoFit/>
          </a:bodyPr>
          <a:lstStyle/>
          <a:p>
            <a:pPr marL="156210" indent="-143510" algn="l">
              <a:lnSpc>
                <a:spcPct val="100000"/>
              </a:lnSpc>
              <a:spcBef>
                <a:spcPts val="340"/>
              </a:spcBef>
              <a:buSzPct val="87500"/>
              <a:buFont typeface="Lato"/>
              <a:buChar char="•"/>
              <a:tabLst>
                <a:tab pos="156210" algn="l"/>
              </a:tabLst>
            </a:pPr>
            <a:r>
              <a:rPr sz="800" b="1" dirty="0">
                <a:solidFill>
                  <a:srgbClr val="FFFFFF"/>
                </a:solidFill>
                <a:latin typeface="Lato"/>
                <a:cs typeface="Lato"/>
              </a:rPr>
              <a:t>Se</a:t>
            </a:r>
            <a:r>
              <a:rPr lang="en-GB" sz="800" b="1" dirty="0" err="1">
                <a:solidFill>
                  <a:srgbClr val="FFFFFF"/>
                </a:solidFill>
                <a:latin typeface="Lato"/>
                <a:cs typeface="Lato"/>
              </a:rPr>
              <a:t>ized</a:t>
            </a:r>
            <a:r>
              <a:rPr lang="en-GB" sz="800" b="1" dirty="0">
                <a:solidFill>
                  <a:srgbClr val="FFFFFF"/>
                </a:solidFill>
                <a:latin typeface="Lato"/>
                <a:cs typeface="Lato"/>
              </a:rPr>
              <a:t> 258,000 disposable vaping products</a:t>
            </a:r>
            <a:endParaRPr sz="800" dirty="0">
              <a:latin typeface="Lato"/>
              <a:cs typeface="Lato"/>
            </a:endParaRPr>
          </a:p>
          <a:p>
            <a:pPr marL="156210" marR="137160" indent="-144145" algn="l">
              <a:lnSpc>
                <a:spcPct val="125000"/>
              </a:lnSpc>
              <a:spcBef>
                <a:spcPts val="280"/>
              </a:spcBef>
              <a:buSzPct val="87500"/>
              <a:buFont typeface="Lato"/>
              <a:buChar char="•"/>
              <a:tabLst>
                <a:tab pos="156210" algn="l"/>
              </a:tabLst>
            </a:pPr>
            <a:r>
              <a:rPr sz="800" b="1" dirty="0">
                <a:solidFill>
                  <a:srgbClr val="FFFFFF"/>
                </a:solidFill>
                <a:latin typeface="Lato"/>
                <a:cs typeface="Lato"/>
              </a:rPr>
              <a:t>Carried out over </a:t>
            </a:r>
            <a:r>
              <a:rPr lang="en-GB" sz="800" b="1" dirty="0">
                <a:solidFill>
                  <a:srgbClr val="FFFFFF"/>
                </a:solidFill>
                <a:latin typeface="Lato"/>
                <a:cs typeface="Lato"/>
              </a:rPr>
              <a:t>11</a:t>
            </a:r>
            <a:r>
              <a:rPr sz="800" b="1" dirty="0">
                <a:solidFill>
                  <a:srgbClr val="FFFFFF"/>
                </a:solidFill>
                <a:latin typeface="Lato"/>
                <a:cs typeface="Lato"/>
              </a:rPr>
              <a:t>,000 compliance checks </a:t>
            </a:r>
            <a:r>
              <a:rPr sz="800" dirty="0">
                <a:solidFill>
                  <a:srgbClr val="FFFFFF"/>
                </a:solidFill>
                <a:latin typeface="Lato"/>
                <a:cs typeface="Lato"/>
              </a:rPr>
              <a:t>to ensure businesses meet their legal responsibilities and to </a:t>
            </a:r>
            <a:r>
              <a:rPr lang="en-US" sz="800" dirty="0">
                <a:solidFill>
                  <a:srgbClr val="FFFFFF"/>
                </a:solidFill>
                <a:latin typeface="Lato"/>
                <a:cs typeface="Lato"/>
              </a:rPr>
              <a:t>provide them </a:t>
            </a:r>
            <a:r>
              <a:rPr sz="800" dirty="0">
                <a:solidFill>
                  <a:srgbClr val="FFFFFF"/>
                </a:solidFill>
                <a:latin typeface="Lato"/>
                <a:cs typeface="Lato"/>
              </a:rPr>
              <a:t>with advice on site</a:t>
            </a:r>
            <a:endParaRPr sz="800" dirty="0">
              <a:latin typeface="Lato"/>
              <a:cs typeface="Lato"/>
            </a:endParaRPr>
          </a:p>
        </p:txBody>
      </p:sp>
      <p:sp>
        <p:nvSpPr>
          <p:cNvPr id="7" name="object 7"/>
          <p:cNvSpPr txBox="1"/>
          <p:nvPr/>
        </p:nvSpPr>
        <p:spPr>
          <a:xfrm>
            <a:off x="491299" y="1305754"/>
            <a:ext cx="6554470" cy="1404620"/>
          </a:xfrm>
          <a:prstGeom prst="rect">
            <a:avLst/>
          </a:prstGeom>
        </p:spPr>
        <p:txBody>
          <a:bodyPr vert="horz" wrap="square" lIns="0" tIns="12700" rIns="0" bIns="0" rtlCol="0">
            <a:spAutoFit/>
          </a:bodyPr>
          <a:lstStyle/>
          <a:p>
            <a:pPr marL="12700" marR="17145">
              <a:lnSpc>
                <a:spcPct val="125000"/>
              </a:lnSpc>
              <a:spcBef>
                <a:spcPts val="100"/>
              </a:spcBef>
            </a:pPr>
            <a:r>
              <a:rPr lang="en-SG" sz="800" dirty="0">
                <a:solidFill>
                  <a:srgbClr val="4E575E"/>
                </a:solidFill>
                <a:latin typeface="Lato"/>
                <a:cs typeface="Lato"/>
              </a:rPr>
              <a:t>The Association of Chief Trading Standards Officers (ACTSO) created the Impacts and Outcomes Framework in 2018/19 to provide national data for England and Wales on work done by local authority Trading Standards Services. This is the third report for Wales and this document contains a summary of the of highlights of work done in 2022/23.</a:t>
            </a:r>
            <a:endParaRPr sz="800" dirty="0">
              <a:latin typeface="Lato"/>
              <a:cs typeface="Lato"/>
            </a:endParaRPr>
          </a:p>
          <a:p>
            <a:pPr marL="12700" marR="5080">
              <a:lnSpc>
                <a:spcPct val="125000"/>
              </a:lnSpc>
              <a:spcBef>
                <a:spcPts val="565"/>
              </a:spcBef>
            </a:pPr>
            <a:r>
              <a:rPr lang="en-SG" sz="800" dirty="0">
                <a:solidFill>
                  <a:srgbClr val="4E575E"/>
                </a:solidFill>
                <a:latin typeface="Lato"/>
                <a:cs typeface="Lato"/>
              </a:rPr>
              <a:t>This year, across all areas of work, the risks associated with of the cost of living crisis on consumers and businesses is apparent. The need for effective business advice and a level playing field for legitimate businesses is going to be crucial to keep them afloat in difficult times. Risks to consumers around the safety of cheap or illicit goods and false claims relating to prices, costs and energy efficiency are growing and the impact of losing money to scammers is bigger than ever.</a:t>
            </a:r>
            <a:endParaRPr sz="800" dirty="0">
              <a:latin typeface="Lato"/>
              <a:cs typeface="Lato"/>
            </a:endParaRPr>
          </a:p>
          <a:p>
            <a:pPr>
              <a:lnSpc>
                <a:spcPct val="100000"/>
              </a:lnSpc>
              <a:spcBef>
                <a:spcPts val="30"/>
              </a:spcBef>
            </a:pPr>
            <a:endParaRPr sz="750" dirty="0">
              <a:latin typeface="Lato"/>
              <a:cs typeface="Lato"/>
            </a:endParaRPr>
          </a:p>
          <a:p>
            <a:pPr marL="215900">
              <a:lnSpc>
                <a:spcPct val="100000"/>
              </a:lnSpc>
            </a:pPr>
            <a:r>
              <a:rPr sz="800" b="1" dirty="0">
                <a:solidFill>
                  <a:srgbClr val="FFFFFF"/>
                </a:solidFill>
                <a:latin typeface="Lato"/>
                <a:cs typeface="Lato"/>
              </a:rPr>
              <a:t>In 2022/23 local Trading Standards Services have:</a:t>
            </a:r>
            <a:endParaRPr sz="800" dirty="0">
              <a:latin typeface="Lato"/>
              <a:cs typeface="Lato"/>
            </a:endParaRPr>
          </a:p>
        </p:txBody>
      </p:sp>
      <p:sp>
        <p:nvSpPr>
          <p:cNvPr id="8" name="object 8"/>
          <p:cNvSpPr/>
          <p:nvPr/>
        </p:nvSpPr>
        <p:spPr>
          <a:xfrm>
            <a:off x="504000" y="3954178"/>
            <a:ext cx="6555740" cy="0"/>
          </a:xfrm>
          <a:custGeom>
            <a:avLst/>
            <a:gdLst/>
            <a:ahLst/>
            <a:cxnLst/>
            <a:rect l="l" t="t" r="r" b="b"/>
            <a:pathLst>
              <a:path w="6555740">
                <a:moveTo>
                  <a:pt x="0" y="0"/>
                </a:moveTo>
                <a:lnTo>
                  <a:pt x="6555498" y="0"/>
                </a:lnTo>
              </a:path>
            </a:pathLst>
          </a:custGeom>
          <a:ln w="6350">
            <a:solidFill>
              <a:srgbClr val="DC3044"/>
            </a:solidFill>
          </a:ln>
        </p:spPr>
        <p:txBody>
          <a:bodyPr wrap="square" lIns="0" tIns="0" rIns="0" bIns="0" rtlCol="0"/>
          <a:lstStyle/>
          <a:p>
            <a:endParaRPr/>
          </a:p>
        </p:txBody>
      </p:sp>
      <p:sp>
        <p:nvSpPr>
          <p:cNvPr id="9" name="object 9"/>
          <p:cNvSpPr/>
          <p:nvPr/>
        </p:nvSpPr>
        <p:spPr>
          <a:xfrm>
            <a:off x="504000" y="4309672"/>
            <a:ext cx="6555740" cy="0"/>
          </a:xfrm>
          <a:custGeom>
            <a:avLst/>
            <a:gdLst/>
            <a:ahLst/>
            <a:cxnLst/>
            <a:rect l="l" t="t" r="r" b="b"/>
            <a:pathLst>
              <a:path w="6555740">
                <a:moveTo>
                  <a:pt x="0" y="0"/>
                </a:moveTo>
                <a:lnTo>
                  <a:pt x="6555498" y="0"/>
                </a:lnTo>
              </a:path>
            </a:pathLst>
          </a:custGeom>
          <a:ln w="6350">
            <a:solidFill>
              <a:srgbClr val="DC3044"/>
            </a:solidFill>
          </a:ln>
        </p:spPr>
        <p:txBody>
          <a:bodyPr wrap="square" lIns="0" tIns="0" rIns="0" bIns="0" rtlCol="0"/>
          <a:lstStyle/>
          <a:p>
            <a:endParaRPr/>
          </a:p>
        </p:txBody>
      </p:sp>
      <p:sp>
        <p:nvSpPr>
          <p:cNvPr id="10" name="object 10"/>
          <p:cNvSpPr txBox="1"/>
          <p:nvPr/>
        </p:nvSpPr>
        <p:spPr>
          <a:xfrm>
            <a:off x="491299" y="4039168"/>
            <a:ext cx="6207125" cy="1040765"/>
          </a:xfrm>
          <a:prstGeom prst="rect">
            <a:avLst/>
          </a:prstGeom>
        </p:spPr>
        <p:txBody>
          <a:bodyPr vert="horz" wrap="square" lIns="0" tIns="12700" rIns="0" bIns="0" rtlCol="0">
            <a:spAutoFit/>
          </a:bodyPr>
          <a:lstStyle/>
          <a:p>
            <a:pPr marL="12700">
              <a:lnSpc>
                <a:spcPct val="100000"/>
              </a:lnSpc>
              <a:spcBef>
                <a:spcPts val="100"/>
              </a:spcBef>
            </a:pPr>
            <a:r>
              <a:rPr sz="1100" b="1" dirty="0">
                <a:solidFill>
                  <a:srgbClr val="DC3044"/>
                </a:solidFill>
                <a:latin typeface="Lato"/>
                <a:cs typeface="Lato"/>
              </a:rPr>
              <a:t>TACKLING DETRIMENT AND PREVENTING HARM</a:t>
            </a:r>
            <a:endParaRPr sz="1100" dirty="0">
              <a:latin typeface="Lato"/>
              <a:cs typeface="Lato"/>
            </a:endParaRPr>
          </a:p>
          <a:p>
            <a:pPr>
              <a:lnSpc>
                <a:spcPct val="100000"/>
              </a:lnSpc>
              <a:spcBef>
                <a:spcPts val="10"/>
              </a:spcBef>
            </a:pPr>
            <a:endParaRPr sz="1100" dirty="0">
              <a:latin typeface="Lato"/>
              <a:cs typeface="Lato"/>
            </a:endParaRPr>
          </a:p>
          <a:p>
            <a:pPr marL="12700" marR="5080">
              <a:lnSpc>
                <a:spcPct val="114599"/>
              </a:lnSpc>
            </a:pPr>
            <a:r>
              <a:rPr sz="800" dirty="0">
                <a:solidFill>
                  <a:srgbClr val="4E575E"/>
                </a:solidFill>
                <a:latin typeface="Lato"/>
                <a:cs typeface="Lato"/>
              </a:rPr>
              <a:t>One of the key functions of Trading Standards is to prevent consumer and business detriment (financial and non-financial), tackle the criminal behaviour that leads to it and support victims. The Government’s 2022 Consumer Protection Study estimated that there was £54 billion in unaddressed detriment across Great Britain.</a:t>
            </a:r>
            <a:endParaRPr sz="800" dirty="0">
              <a:latin typeface="Lato"/>
              <a:cs typeface="Lato"/>
            </a:endParaRPr>
          </a:p>
          <a:p>
            <a:pPr>
              <a:lnSpc>
                <a:spcPct val="100000"/>
              </a:lnSpc>
            </a:pPr>
            <a:endParaRPr sz="900" dirty="0">
              <a:latin typeface="Lato"/>
              <a:cs typeface="Lato"/>
            </a:endParaRPr>
          </a:p>
          <a:p>
            <a:pPr marL="12700">
              <a:lnSpc>
                <a:spcPct val="100000"/>
              </a:lnSpc>
            </a:pPr>
            <a:r>
              <a:rPr sz="800" b="1" dirty="0">
                <a:solidFill>
                  <a:srgbClr val="DC3044"/>
                </a:solidFill>
                <a:latin typeface="Lato"/>
                <a:cs typeface="Lato"/>
              </a:rPr>
              <a:t>Key statistics for 2022/23 included:</a:t>
            </a:r>
            <a:endParaRPr sz="800" dirty="0">
              <a:latin typeface="Lato"/>
              <a:cs typeface="Lato"/>
            </a:endParaRPr>
          </a:p>
        </p:txBody>
      </p:sp>
      <p:sp>
        <p:nvSpPr>
          <p:cNvPr id="11" name="object 11"/>
          <p:cNvSpPr txBox="1"/>
          <p:nvPr/>
        </p:nvSpPr>
        <p:spPr>
          <a:xfrm>
            <a:off x="887299" y="5300562"/>
            <a:ext cx="1747520" cy="135935"/>
          </a:xfrm>
          <a:prstGeom prst="rect">
            <a:avLst/>
          </a:prstGeom>
        </p:spPr>
        <p:txBody>
          <a:bodyPr vert="horz" wrap="square" lIns="0" tIns="12700" rIns="0" bIns="0" rtlCol="0">
            <a:spAutoFit/>
          </a:bodyPr>
          <a:lstStyle/>
          <a:p>
            <a:pPr marL="12700">
              <a:lnSpc>
                <a:spcPct val="100000"/>
              </a:lnSpc>
              <a:spcBef>
                <a:spcPts val="100"/>
              </a:spcBef>
            </a:pPr>
            <a:r>
              <a:rPr sz="800" b="1" dirty="0">
                <a:solidFill>
                  <a:srgbClr val="DC3044"/>
                </a:solidFill>
                <a:latin typeface="Lato"/>
                <a:cs typeface="Lato"/>
              </a:rPr>
              <a:t>70 defendants </a:t>
            </a:r>
            <a:r>
              <a:rPr sz="800" dirty="0">
                <a:solidFill>
                  <a:srgbClr val="4E575E"/>
                </a:solidFill>
                <a:latin typeface="Lato"/>
                <a:cs typeface="Lato"/>
              </a:rPr>
              <a:t>were prosecuted</a:t>
            </a:r>
            <a:endParaRPr sz="800" dirty="0">
              <a:latin typeface="Lato"/>
              <a:cs typeface="Lato"/>
            </a:endParaRPr>
          </a:p>
        </p:txBody>
      </p:sp>
      <p:sp>
        <p:nvSpPr>
          <p:cNvPr id="12" name="object 12"/>
          <p:cNvSpPr txBox="1"/>
          <p:nvPr/>
        </p:nvSpPr>
        <p:spPr>
          <a:xfrm>
            <a:off x="887299" y="5638482"/>
            <a:ext cx="2675255" cy="303994"/>
          </a:xfrm>
          <a:prstGeom prst="rect">
            <a:avLst/>
          </a:prstGeom>
        </p:spPr>
        <p:txBody>
          <a:bodyPr vert="horz" wrap="square" lIns="0" tIns="12700" rIns="0" bIns="0" rtlCol="0">
            <a:spAutoFit/>
          </a:bodyPr>
          <a:lstStyle/>
          <a:p>
            <a:pPr marL="12700" marR="5080">
              <a:lnSpc>
                <a:spcPct val="125000"/>
              </a:lnSpc>
              <a:spcBef>
                <a:spcPts val="100"/>
              </a:spcBef>
            </a:pPr>
            <a:r>
              <a:rPr sz="800" b="1" dirty="0">
                <a:solidFill>
                  <a:srgbClr val="DC3044"/>
                </a:solidFill>
                <a:latin typeface="Lato"/>
                <a:cs typeface="Lato"/>
              </a:rPr>
              <a:t>Prison sentences </a:t>
            </a:r>
            <a:r>
              <a:rPr sz="800" dirty="0">
                <a:solidFill>
                  <a:srgbClr val="4E575E"/>
                </a:solidFill>
                <a:latin typeface="Lato"/>
                <a:cs typeface="Lato"/>
              </a:rPr>
              <a:t>of over </a:t>
            </a:r>
            <a:r>
              <a:rPr lang="en-GB" sz="800" b="1" dirty="0">
                <a:solidFill>
                  <a:srgbClr val="DC3044"/>
                </a:solidFill>
                <a:latin typeface="Lato"/>
                <a:cs typeface="Lato"/>
              </a:rPr>
              <a:t>19</a:t>
            </a:r>
            <a:r>
              <a:rPr sz="800" b="1" dirty="0">
                <a:solidFill>
                  <a:srgbClr val="DC3044"/>
                </a:solidFill>
                <a:latin typeface="Lato"/>
                <a:cs typeface="Lato"/>
              </a:rPr>
              <a:t> years </a:t>
            </a:r>
            <a:r>
              <a:rPr sz="800" dirty="0">
                <a:solidFill>
                  <a:srgbClr val="4E575E"/>
                </a:solidFill>
                <a:latin typeface="Lato"/>
                <a:cs typeface="Lato"/>
              </a:rPr>
              <a:t>were handed down. This includes both immediate and suspended sentences</a:t>
            </a:r>
            <a:endParaRPr sz="800" dirty="0">
              <a:latin typeface="Lato"/>
              <a:cs typeface="Lato"/>
            </a:endParaRPr>
          </a:p>
        </p:txBody>
      </p:sp>
      <p:sp>
        <p:nvSpPr>
          <p:cNvPr id="13" name="object 13"/>
          <p:cNvSpPr txBox="1"/>
          <p:nvPr/>
        </p:nvSpPr>
        <p:spPr>
          <a:xfrm>
            <a:off x="887299" y="6159281"/>
            <a:ext cx="1779905" cy="289823"/>
          </a:xfrm>
          <a:prstGeom prst="rect">
            <a:avLst/>
          </a:prstGeom>
        </p:spPr>
        <p:txBody>
          <a:bodyPr vert="horz" wrap="square" lIns="0" tIns="43180" rIns="0" bIns="0" rtlCol="0">
            <a:spAutoFit/>
          </a:bodyPr>
          <a:lstStyle/>
          <a:p>
            <a:pPr marL="12700">
              <a:lnSpc>
                <a:spcPct val="100000"/>
              </a:lnSpc>
              <a:spcBef>
                <a:spcPts val="340"/>
              </a:spcBef>
            </a:pPr>
            <a:r>
              <a:rPr sz="800" dirty="0">
                <a:solidFill>
                  <a:srgbClr val="4E575E"/>
                </a:solidFill>
                <a:latin typeface="Lato"/>
                <a:cs typeface="Lato"/>
              </a:rPr>
              <a:t>Defendants were ordered to pay almost</a:t>
            </a:r>
            <a:r>
              <a:rPr lang="en-US" sz="800" dirty="0">
                <a:latin typeface="Lato"/>
                <a:cs typeface="Lato"/>
              </a:rPr>
              <a:t> </a:t>
            </a:r>
            <a:r>
              <a:rPr sz="800" b="1" dirty="0">
                <a:solidFill>
                  <a:srgbClr val="DC3044"/>
                </a:solidFill>
                <a:latin typeface="Lato"/>
                <a:cs typeface="Lato"/>
              </a:rPr>
              <a:t>£</a:t>
            </a:r>
            <a:r>
              <a:rPr lang="en-GB" sz="800" b="1" dirty="0">
                <a:solidFill>
                  <a:srgbClr val="DC3044"/>
                </a:solidFill>
                <a:latin typeface="Lato"/>
                <a:cs typeface="Lato"/>
              </a:rPr>
              <a:t>4,000</a:t>
            </a:r>
            <a:r>
              <a:rPr sz="800" b="1" dirty="0">
                <a:solidFill>
                  <a:srgbClr val="DC3044"/>
                </a:solidFill>
                <a:latin typeface="Lato"/>
                <a:cs typeface="Lato"/>
              </a:rPr>
              <a:t> in Proceeds of Crime</a:t>
            </a:r>
            <a:endParaRPr sz="800" dirty="0">
              <a:latin typeface="Lato"/>
              <a:cs typeface="Lato"/>
            </a:endParaRPr>
          </a:p>
        </p:txBody>
      </p:sp>
      <p:sp>
        <p:nvSpPr>
          <p:cNvPr id="14" name="object 14"/>
          <p:cNvSpPr txBox="1"/>
          <p:nvPr/>
        </p:nvSpPr>
        <p:spPr>
          <a:xfrm>
            <a:off x="4271299" y="5229757"/>
            <a:ext cx="2752725" cy="315471"/>
          </a:xfrm>
          <a:prstGeom prst="rect">
            <a:avLst/>
          </a:prstGeom>
        </p:spPr>
        <p:txBody>
          <a:bodyPr vert="horz" wrap="square" lIns="0" tIns="43180" rIns="0" bIns="0" rtlCol="0">
            <a:spAutoFit/>
          </a:bodyPr>
          <a:lstStyle/>
          <a:p>
            <a:pPr marL="12700">
              <a:lnSpc>
                <a:spcPct val="100000"/>
              </a:lnSpc>
              <a:spcBef>
                <a:spcPts val="340"/>
              </a:spcBef>
            </a:pPr>
            <a:r>
              <a:rPr sz="800" dirty="0">
                <a:solidFill>
                  <a:srgbClr val="4E575E"/>
                </a:solidFill>
                <a:latin typeface="Lato"/>
                <a:cs typeface="Lato"/>
              </a:rPr>
              <a:t>Local authority Trading Standards provided support to almost</a:t>
            </a:r>
            <a:endParaRPr sz="800" dirty="0">
              <a:latin typeface="Lato"/>
              <a:cs typeface="Lato"/>
            </a:endParaRPr>
          </a:p>
          <a:p>
            <a:pPr marL="12700">
              <a:lnSpc>
                <a:spcPct val="100000"/>
              </a:lnSpc>
              <a:spcBef>
                <a:spcPts val="240"/>
              </a:spcBef>
            </a:pPr>
            <a:r>
              <a:rPr sz="800" b="1" dirty="0">
                <a:solidFill>
                  <a:srgbClr val="DC3044"/>
                </a:solidFill>
                <a:latin typeface="Lato"/>
                <a:cs typeface="Lato"/>
              </a:rPr>
              <a:t>1,</a:t>
            </a:r>
            <a:r>
              <a:rPr lang="en-GB" sz="800" b="1" dirty="0">
                <a:solidFill>
                  <a:srgbClr val="DC3044"/>
                </a:solidFill>
                <a:latin typeface="Lato"/>
                <a:cs typeface="Lato"/>
              </a:rPr>
              <a:t>3</a:t>
            </a:r>
            <a:r>
              <a:rPr sz="800" b="1" dirty="0">
                <a:solidFill>
                  <a:srgbClr val="DC3044"/>
                </a:solidFill>
                <a:latin typeface="Lato"/>
                <a:cs typeface="Lato"/>
              </a:rPr>
              <a:t>00 scam victims</a:t>
            </a:r>
            <a:endParaRPr sz="800" dirty="0">
              <a:latin typeface="Lato"/>
              <a:cs typeface="Lato"/>
            </a:endParaRPr>
          </a:p>
        </p:txBody>
      </p:sp>
      <p:sp>
        <p:nvSpPr>
          <p:cNvPr id="15" name="object 15"/>
          <p:cNvSpPr txBox="1"/>
          <p:nvPr/>
        </p:nvSpPr>
        <p:spPr>
          <a:xfrm>
            <a:off x="4271298" y="5750557"/>
            <a:ext cx="2987445" cy="303994"/>
          </a:xfrm>
          <a:prstGeom prst="rect">
            <a:avLst/>
          </a:prstGeom>
        </p:spPr>
        <p:txBody>
          <a:bodyPr vert="horz" wrap="square" lIns="0" tIns="12700" rIns="0" bIns="0" rtlCol="0">
            <a:spAutoFit/>
          </a:bodyPr>
          <a:lstStyle/>
          <a:p>
            <a:pPr marL="12700" marR="5080">
              <a:lnSpc>
                <a:spcPct val="125000"/>
              </a:lnSpc>
              <a:spcBef>
                <a:spcPts val="100"/>
              </a:spcBef>
            </a:pPr>
            <a:r>
              <a:rPr sz="800" dirty="0">
                <a:solidFill>
                  <a:srgbClr val="4E575E"/>
                </a:solidFill>
                <a:latin typeface="Lato"/>
                <a:cs typeface="Lato"/>
              </a:rPr>
              <a:t>Work to disrupt mass marketing fraud mailings, stop outgoing payments, mail</a:t>
            </a:r>
            <a:r>
              <a:rPr lang="en-GB" sz="800" dirty="0">
                <a:solidFill>
                  <a:srgbClr val="4E575E"/>
                </a:solidFill>
                <a:latin typeface="Lato"/>
                <a:cs typeface="Lato"/>
              </a:rPr>
              <a:t>,</a:t>
            </a:r>
            <a:r>
              <a:rPr sz="800" dirty="0">
                <a:solidFill>
                  <a:srgbClr val="4E575E"/>
                </a:solidFill>
                <a:latin typeface="Lato"/>
                <a:cs typeface="Lato"/>
              </a:rPr>
              <a:t> etc. </a:t>
            </a:r>
            <a:r>
              <a:rPr sz="800" b="1" dirty="0">
                <a:solidFill>
                  <a:srgbClr val="DC3044"/>
                </a:solidFill>
                <a:latin typeface="Lato"/>
                <a:cs typeface="Lato"/>
              </a:rPr>
              <a:t>saved consumers about £</a:t>
            </a:r>
            <a:r>
              <a:rPr lang="en-GB" sz="800" b="1" dirty="0">
                <a:solidFill>
                  <a:srgbClr val="DC3044"/>
                </a:solidFill>
                <a:latin typeface="Lato"/>
                <a:cs typeface="Lato"/>
              </a:rPr>
              <a:t>2.</a:t>
            </a:r>
            <a:r>
              <a:rPr sz="800" b="1" dirty="0">
                <a:solidFill>
                  <a:srgbClr val="DC3044"/>
                </a:solidFill>
                <a:latin typeface="Lato"/>
                <a:cs typeface="Lato"/>
              </a:rPr>
              <a:t>7</a:t>
            </a:r>
            <a:r>
              <a:rPr lang="en-GB" sz="800" b="1" dirty="0">
                <a:solidFill>
                  <a:srgbClr val="DC3044"/>
                </a:solidFill>
                <a:latin typeface="Lato"/>
                <a:cs typeface="Lato"/>
              </a:rPr>
              <a:t>5</a:t>
            </a:r>
            <a:r>
              <a:rPr sz="800" b="1" dirty="0">
                <a:solidFill>
                  <a:srgbClr val="DC3044"/>
                </a:solidFill>
                <a:latin typeface="Lato"/>
                <a:cs typeface="Lato"/>
              </a:rPr>
              <a:t> million</a:t>
            </a:r>
            <a:endParaRPr sz="800" dirty="0">
              <a:latin typeface="Lato"/>
              <a:cs typeface="Lato"/>
            </a:endParaRPr>
          </a:p>
        </p:txBody>
      </p:sp>
      <p:sp>
        <p:nvSpPr>
          <p:cNvPr id="16" name="object 16"/>
          <p:cNvSpPr txBox="1"/>
          <p:nvPr/>
        </p:nvSpPr>
        <p:spPr>
          <a:xfrm>
            <a:off x="4271299" y="6271357"/>
            <a:ext cx="2584450" cy="303994"/>
          </a:xfrm>
          <a:prstGeom prst="rect">
            <a:avLst/>
          </a:prstGeom>
        </p:spPr>
        <p:txBody>
          <a:bodyPr vert="horz" wrap="square" lIns="0" tIns="12700" rIns="0" bIns="0" rtlCol="0">
            <a:spAutoFit/>
          </a:bodyPr>
          <a:lstStyle/>
          <a:p>
            <a:pPr marL="12700" marR="5080">
              <a:lnSpc>
                <a:spcPct val="125000"/>
              </a:lnSpc>
              <a:spcBef>
                <a:spcPts val="100"/>
              </a:spcBef>
            </a:pPr>
            <a:r>
              <a:rPr sz="800" dirty="0">
                <a:solidFill>
                  <a:srgbClr val="4E575E"/>
                </a:solidFill>
                <a:latin typeface="Lato"/>
                <a:cs typeface="Lato"/>
              </a:rPr>
              <a:t>Over </a:t>
            </a:r>
            <a:r>
              <a:rPr sz="800" b="1" dirty="0">
                <a:solidFill>
                  <a:srgbClr val="DC3044"/>
                </a:solidFill>
                <a:latin typeface="Lato"/>
                <a:cs typeface="Lato"/>
              </a:rPr>
              <a:t>£</a:t>
            </a:r>
            <a:r>
              <a:rPr lang="en-GB" sz="800" b="1" dirty="0">
                <a:solidFill>
                  <a:srgbClr val="DC3044"/>
                </a:solidFill>
                <a:latin typeface="Lato"/>
                <a:cs typeface="Lato"/>
              </a:rPr>
              <a:t>64,500</a:t>
            </a:r>
            <a:r>
              <a:rPr sz="800" b="1" dirty="0">
                <a:solidFill>
                  <a:srgbClr val="DC3044"/>
                </a:solidFill>
                <a:latin typeface="Lato"/>
                <a:cs typeface="Lato"/>
              </a:rPr>
              <a:t> compensation </a:t>
            </a:r>
            <a:r>
              <a:rPr sz="800" dirty="0">
                <a:solidFill>
                  <a:srgbClr val="4E575E"/>
                </a:solidFill>
                <a:latin typeface="Lato"/>
                <a:cs typeface="Lato"/>
              </a:rPr>
              <a:t>being awarded to victims by the courts</a:t>
            </a:r>
            <a:endParaRPr sz="800" dirty="0">
              <a:latin typeface="Lato"/>
              <a:cs typeface="Lato"/>
            </a:endParaRPr>
          </a:p>
        </p:txBody>
      </p:sp>
      <p:pic>
        <p:nvPicPr>
          <p:cNvPr id="17" name="object 17"/>
          <p:cNvPicPr/>
          <p:nvPr/>
        </p:nvPicPr>
        <p:blipFill>
          <a:blip r:embed="rId2" cstate="print"/>
          <a:stretch>
            <a:fillRect/>
          </a:stretch>
        </p:blipFill>
        <p:spPr>
          <a:xfrm>
            <a:off x="502246" y="6848881"/>
            <a:ext cx="6555511" cy="3079407"/>
          </a:xfrm>
          <a:prstGeom prst="rect">
            <a:avLst/>
          </a:prstGeom>
        </p:spPr>
      </p:pic>
      <p:sp>
        <p:nvSpPr>
          <p:cNvPr id="18" name="object 18"/>
          <p:cNvSpPr/>
          <p:nvPr/>
        </p:nvSpPr>
        <p:spPr>
          <a:xfrm>
            <a:off x="525729" y="5226138"/>
            <a:ext cx="277495" cy="269240"/>
          </a:xfrm>
          <a:custGeom>
            <a:avLst/>
            <a:gdLst/>
            <a:ahLst/>
            <a:cxnLst/>
            <a:rect l="l" t="t" r="r" b="b"/>
            <a:pathLst>
              <a:path w="277495" h="269239">
                <a:moveTo>
                  <a:pt x="204076" y="89509"/>
                </a:moveTo>
                <a:lnTo>
                  <a:pt x="168097" y="55168"/>
                </a:lnTo>
                <a:lnTo>
                  <a:pt x="165569" y="55168"/>
                </a:lnTo>
                <a:lnTo>
                  <a:pt x="162445" y="58140"/>
                </a:lnTo>
                <a:lnTo>
                  <a:pt x="162445" y="60553"/>
                </a:lnTo>
                <a:lnTo>
                  <a:pt x="196862" y="93408"/>
                </a:lnTo>
                <a:lnTo>
                  <a:pt x="197637" y="94157"/>
                </a:lnTo>
                <a:lnTo>
                  <a:pt x="198666" y="94526"/>
                </a:lnTo>
                <a:lnTo>
                  <a:pt x="200710" y="94526"/>
                </a:lnTo>
                <a:lnTo>
                  <a:pt x="201726" y="94157"/>
                </a:lnTo>
                <a:lnTo>
                  <a:pt x="204076" y="91922"/>
                </a:lnTo>
                <a:lnTo>
                  <a:pt x="204076" y="89509"/>
                </a:lnTo>
                <a:close/>
              </a:path>
              <a:path w="277495" h="269239">
                <a:moveTo>
                  <a:pt x="261848" y="111455"/>
                </a:moveTo>
                <a:lnTo>
                  <a:pt x="257378" y="106870"/>
                </a:lnTo>
                <a:lnTo>
                  <a:pt x="254254" y="103682"/>
                </a:lnTo>
                <a:lnTo>
                  <a:pt x="253111" y="102984"/>
                </a:lnTo>
                <a:lnTo>
                  <a:pt x="253111" y="113690"/>
                </a:lnTo>
                <a:lnTo>
                  <a:pt x="252933" y="118452"/>
                </a:lnTo>
                <a:lnTo>
                  <a:pt x="201866" y="167195"/>
                </a:lnTo>
                <a:lnTo>
                  <a:pt x="196875" y="167360"/>
                </a:lnTo>
                <a:lnTo>
                  <a:pt x="192811" y="163753"/>
                </a:lnTo>
                <a:lnTo>
                  <a:pt x="192100" y="162674"/>
                </a:lnTo>
                <a:lnTo>
                  <a:pt x="191211" y="160058"/>
                </a:lnTo>
                <a:lnTo>
                  <a:pt x="190550" y="158737"/>
                </a:lnTo>
                <a:lnTo>
                  <a:pt x="189738" y="157518"/>
                </a:lnTo>
                <a:lnTo>
                  <a:pt x="195389" y="152120"/>
                </a:lnTo>
                <a:lnTo>
                  <a:pt x="242785" y="106870"/>
                </a:lnTo>
                <a:lnTo>
                  <a:pt x="244068" y="107645"/>
                </a:lnTo>
                <a:lnTo>
                  <a:pt x="245452" y="108267"/>
                </a:lnTo>
                <a:lnTo>
                  <a:pt x="248196" y="109118"/>
                </a:lnTo>
                <a:lnTo>
                  <a:pt x="249326" y="109804"/>
                </a:lnTo>
                <a:lnTo>
                  <a:pt x="253111" y="113690"/>
                </a:lnTo>
                <a:lnTo>
                  <a:pt x="253111" y="102984"/>
                </a:lnTo>
                <a:lnTo>
                  <a:pt x="251929" y="102260"/>
                </a:lnTo>
                <a:lnTo>
                  <a:pt x="246265" y="100507"/>
                </a:lnTo>
                <a:lnTo>
                  <a:pt x="243801" y="98158"/>
                </a:lnTo>
                <a:lnTo>
                  <a:pt x="241973" y="92748"/>
                </a:lnTo>
                <a:lnTo>
                  <a:pt x="241757" y="92417"/>
                </a:lnTo>
                <a:lnTo>
                  <a:pt x="240487" y="90538"/>
                </a:lnTo>
                <a:lnTo>
                  <a:pt x="237147" y="87566"/>
                </a:lnTo>
                <a:lnTo>
                  <a:pt x="237147" y="101473"/>
                </a:lnTo>
                <a:lnTo>
                  <a:pt x="184086" y="152120"/>
                </a:lnTo>
                <a:lnTo>
                  <a:pt x="182803" y="151345"/>
                </a:lnTo>
                <a:lnTo>
                  <a:pt x="181419" y="150723"/>
                </a:lnTo>
                <a:lnTo>
                  <a:pt x="178676" y="149872"/>
                </a:lnTo>
                <a:lnTo>
                  <a:pt x="177546" y="149186"/>
                </a:lnTo>
                <a:lnTo>
                  <a:pt x="173774" y="145313"/>
                </a:lnTo>
                <a:lnTo>
                  <a:pt x="173951" y="140550"/>
                </a:lnTo>
                <a:lnTo>
                  <a:pt x="184861" y="130136"/>
                </a:lnTo>
                <a:lnTo>
                  <a:pt x="223545" y="93192"/>
                </a:lnTo>
                <a:lnTo>
                  <a:pt x="225691" y="92417"/>
                </a:lnTo>
                <a:lnTo>
                  <a:pt x="229717" y="92417"/>
                </a:lnTo>
                <a:lnTo>
                  <a:pt x="231609" y="93052"/>
                </a:lnTo>
                <a:lnTo>
                  <a:pt x="234061" y="95237"/>
                </a:lnTo>
                <a:lnTo>
                  <a:pt x="234784" y="96316"/>
                </a:lnTo>
                <a:lnTo>
                  <a:pt x="235673" y="98933"/>
                </a:lnTo>
                <a:lnTo>
                  <a:pt x="236334" y="100253"/>
                </a:lnTo>
                <a:lnTo>
                  <a:pt x="237147" y="101473"/>
                </a:lnTo>
                <a:lnTo>
                  <a:pt x="237147" y="87566"/>
                </a:lnTo>
                <a:lnTo>
                  <a:pt x="236029" y="86563"/>
                </a:lnTo>
                <a:lnTo>
                  <a:pt x="233553" y="84366"/>
                </a:lnTo>
                <a:lnTo>
                  <a:pt x="226161" y="83667"/>
                </a:lnTo>
                <a:lnTo>
                  <a:pt x="220294" y="86563"/>
                </a:lnTo>
                <a:lnTo>
                  <a:pt x="214109" y="80670"/>
                </a:lnTo>
                <a:lnTo>
                  <a:pt x="214109" y="91427"/>
                </a:lnTo>
                <a:lnTo>
                  <a:pt x="173558" y="130136"/>
                </a:lnTo>
                <a:lnTo>
                  <a:pt x="168351" y="125158"/>
                </a:lnTo>
                <a:lnTo>
                  <a:pt x="151396" y="108978"/>
                </a:lnTo>
                <a:lnTo>
                  <a:pt x="151396" y="119761"/>
                </a:lnTo>
                <a:lnTo>
                  <a:pt x="19710" y="245465"/>
                </a:lnTo>
                <a:lnTo>
                  <a:pt x="14058" y="245465"/>
                </a:lnTo>
                <a:lnTo>
                  <a:pt x="7112" y="238823"/>
                </a:lnTo>
                <a:lnTo>
                  <a:pt x="7112" y="233438"/>
                </a:lnTo>
                <a:lnTo>
                  <a:pt x="138798" y="107734"/>
                </a:lnTo>
                <a:lnTo>
                  <a:pt x="151396" y="119761"/>
                </a:lnTo>
                <a:lnTo>
                  <a:pt x="151396" y="108978"/>
                </a:lnTo>
                <a:lnTo>
                  <a:pt x="150101" y="107734"/>
                </a:lnTo>
                <a:lnTo>
                  <a:pt x="130632" y="89154"/>
                </a:lnTo>
                <a:lnTo>
                  <a:pt x="125526" y="84277"/>
                </a:lnTo>
                <a:lnTo>
                  <a:pt x="125742" y="84074"/>
                </a:lnTo>
                <a:lnTo>
                  <a:pt x="166065" y="45580"/>
                </a:lnTo>
                <a:lnTo>
                  <a:pt x="214109" y="91427"/>
                </a:lnTo>
                <a:lnTo>
                  <a:pt x="214109" y="80670"/>
                </a:lnTo>
                <a:lnTo>
                  <a:pt x="177368" y="45580"/>
                </a:lnTo>
                <a:lnTo>
                  <a:pt x="171170" y="39662"/>
                </a:lnTo>
                <a:lnTo>
                  <a:pt x="174193" y="34061"/>
                </a:lnTo>
                <a:lnTo>
                  <a:pt x="173469" y="27012"/>
                </a:lnTo>
                <a:lnTo>
                  <a:pt x="170129" y="23583"/>
                </a:lnTo>
                <a:lnTo>
                  <a:pt x="167005" y="20396"/>
                </a:lnTo>
                <a:lnTo>
                  <a:pt x="165862" y="19697"/>
                </a:lnTo>
                <a:lnTo>
                  <a:pt x="165862" y="30403"/>
                </a:lnTo>
                <a:lnTo>
                  <a:pt x="165671" y="35166"/>
                </a:lnTo>
                <a:lnTo>
                  <a:pt x="114617" y="83908"/>
                </a:lnTo>
                <a:lnTo>
                  <a:pt x="109626" y="84074"/>
                </a:lnTo>
                <a:lnTo>
                  <a:pt x="105562" y="80467"/>
                </a:lnTo>
                <a:lnTo>
                  <a:pt x="104838" y="79400"/>
                </a:lnTo>
                <a:lnTo>
                  <a:pt x="103949" y="76771"/>
                </a:lnTo>
                <a:lnTo>
                  <a:pt x="103289" y="75450"/>
                </a:lnTo>
                <a:lnTo>
                  <a:pt x="102489" y="74231"/>
                </a:lnTo>
                <a:lnTo>
                  <a:pt x="108140" y="68834"/>
                </a:lnTo>
                <a:lnTo>
                  <a:pt x="155536" y="23583"/>
                </a:lnTo>
                <a:lnTo>
                  <a:pt x="156819" y="24358"/>
                </a:lnTo>
                <a:lnTo>
                  <a:pt x="158203" y="24993"/>
                </a:lnTo>
                <a:lnTo>
                  <a:pt x="160947" y="25844"/>
                </a:lnTo>
                <a:lnTo>
                  <a:pt x="162077" y="26530"/>
                </a:lnTo>
                <a:lnTo>
                  <a:pt x="165862" y="30403"/>
                </a:lnTo>
                <a:lnTo>
                  <a:pt x="165862" y="19697"/>
                </a:lnTo>
                <a:lnTo>
                  <a:pt x="164680" y="18973"/>
                </a:lnTo>
                <a:lnTo>
                  <a:pt x="159016" y="17233"/>
                </a:lnTo>
                <a:lnTo>
                  <a:pt x="156552" y="14884"/>
                </a:lnTo>
                <a:lnTo>
                  <a:pt x="154724" y="9474"/>
                </a:lnTo>
                <a:lnTo>
                  <a:pt x="154495" y="9131"/>
                </a:lnTo>
                <a:lnTo>
                  <a:pt x="153238" y="7251"/>
                </a:lnTo>
                <a:lnTo>
                  <a:pt x="149885" y="4279"/>
                </a:lnTo>
                <a:lnTo>
                  <a:pt x="149885" y="18199"/>
                </a:lnTo>
                <a:lnTo>
                  <a:pt x="96837" y="68834"/>
                </a:lnTo>
                <a:lnTo>
                  <a:pt x="95554" y="68059"/>
                </a:lnTo>
                <a:lnTo>
                  <a:pt x="94170" y="67437"/>
                </a:lnTo>
                <a:lnTo>
                  <a:pt x="91427" y="66586"/>
                </a:lnTo>
                <a:lnTo>
                  <a:pt x="90297" y="65900"/>
                </a:lnTo>
                <a:lnTo>
                  <a:pt x="86512" y="62026"/>
                </a:lnTo>
                <a:lnTo>
                  <a:pt x="86702" y="57264"/>
                </a:lnTo>
                <a:lnTo>
                  <a:pt x="136296" y="9918"/>
                </a:lnTo>
                <a:lnTo>
                  <a:pt x="138442" y="9131"/>
                </a:lnTo>
                <a:lnTo>
                  <a:pt x="142468" y="9131"/>
                </a:lnTo>
                <a:lnTo>
                  <a:pt x="144360" y="9779"/>
                </a:lnTo>
                <a:lnTo>
                  <a:pt x="146812" y="11963"/>
                </a:lnTo>
                <a:lnTo>
                  <a:pt x="147535" y="13030"/>
                </a:lnTo>
                <a:lnTo>
                  <a:pt x="148424" y="15659"/>
                </a:lnTo>
                <a:lnTo>
                  <a:pt x="149085" y="16979"/>
                </a:lnTo>
                <a:lnTo>
                  <a:pt x="149885" y="18199"/>
                </a:lnTo>
                <a:lnTo>
                  <a:pt x="149885" y="4279"/>
                </a:lnTo>
                <a:lnTo>
                  <a:pt x="145084" y="0"/>
                </a:lnTo>
                <a:lnTo>
                  <a:pt x="135115" y="254"/>
                </a:lnTo>
                <a:lnTo>
                  <a:pt x="78041" y="54737"/>
                </a:lnTo>
                <a:lnTo>
                  <a:pt x="77774" y="64249"/>
                </a:lnTo>
                <a:lnTo>
                  <a:pt x="85369" y="72034"/>
                </a:lnTo>
                <a:lnTo>
                  <a:pt x="87693" y="73444"/>
                </a:lnTo>
                <a:lnTo>
                  <a:pt x="93357" y="75196"/>
                </a:lnTo>
                <a:lnTo>
                  <a:pt x="95821" y="77546"/>
                </a:lnTo>
                <a:lnTo>
                  <a:pt x="97650" y="82956"/>
                </a:lnTo>
                <a:lnTo>
                  <a:pt x="99136" y="85178"/>
                </a:lnTo>
                <a:lnTo>
                  <a:pt x="104089" y="89585"/>
                </a:lnTo>
                <a:lnTo>
                  <a:pt x="107950" y="90893"/>
                </a:lnTo>
                <a:lnTo>
                  <a:pt x="114401" y="90893"/>
                </a:lnTo>
                <a:lnTo>
                  <a:pt x="116992" y="90309"/>
                </a:lnTo>
                <a:lnTo>
                  <a:pt x="119329" y="89154"/>
                </a:lnTo>
                <a:lnTo>
                  <a:pt x="133146" y="102349"/>
                </a:lnTo>
                <a:lnTo>
                  <a:pt x="4940" y="224726"/>
                </a:lnTo>
                <a:lnTo>
                  <a:pt x="1231" y="230060"/>
                </a:lnTo>
                <a:lnTo>
                  <a:pt x="0" y="236131"/>
                </a:lnTo>
                <a:lnTo>
                  <a:pt x="1231" y="242214"/>
                </a:lnTo>
                <a:lnTo>
                  <a:pt x="4940" y="247535"/>
                </a:lnTo>
                <a:lnTo>
                  <a:pt x="8229" y="250685"/>
                </a:lnTo>
                <a:lnTo>
                  <a:pt x="12560" y="252260"/>
                </a:lnTo>
                <a:lnTo>
                  <a:pt x="21221" y="252260"/>
                </a:lnTo>
                <a:lnTo>
                  <a:pt x="25539" y="250685"/>
                </a:lnTo>
                <a:lnTo>
                  <a:pt x="31013" y="245465"/>
                </a:lnTo>
                <a:lnTo>
                  <a:pt x="157048" y="125158"/>
                </a:lnTo>
                <a:lnTo>
                  <a:pt x="168452" y="136042"/>
                </a:lnTo>
                <a:lnTo>
                  <a:pt x="165430" y="141643"/>
                </a:lnTo>
                <a:lnTo>
                  <a:pt x="166166" y="148704"/>
                </a:lnTo>
                <a:lnTo>
                  <a:pt x="172618" y="155321"/>
                </a:lnTo>
                <a:lnTo>
                  <a:pt x="174942" y="156730"/>
                </a:lnTo>
                <a:lnTo>
                  <a:pt x="180619" y="158483"/>
                </a:lnTo>
                <a:lnTo>
                  <a:pt x="183070" y="160832"/>
                </a:lnTo>
                <a:lnTo>
                  <a:pt x="184899" y="166243"/>
                </a:lnTo>
                <a:lnTo>
                  <a:pt x="186385" y="168465"/>
                </a:lnTo>
                <a:lnTo>
                  <a:pt x="191338" y="172859"/>
                </a:lnTo>
                <a:lnTo>
                  <a:pt x="195199" y="174180"/>
                </a:lnTo>
                <a:lnTo>
                  <a:pt x="203238" y="174180"/>
                </a:lnTo>
                <a:lnTo>
                  <a:pt x="207441" y="172656"/>
                </a:lnTo>
                <a:lnTo>
                  <a:pt x="212991" y="167360"/>
                </a:lnTo>
                <a:lnTo>
                  <a:pt x="261581" y="120967"/>
                </a:lnTo>
                <a:lnTo>
                  <a:pt x="261848" y="111455"/>
                </a:lnTo>
                <a:close/>
              </a:path>
              <a:path w="277495" h="269239">
                <a:moveTo>
                  <a:pt x="277037" y="267347"/>
                </a:moveTo>
                <a:lnTo>
                  <a:pt x="277025" y="261429"/>
                </a:lnTo>
                <a:lnTo>
                  <a:pt x="277025" y="252806"/>
                </a:lnTo>
                <a:lnTo>
                  <a:pt x="277025" y="248170"/>
                </a:lnTo>
                <a:lnTo>
                  <a:pt x="276758" y="247357"/>
                </a:lnTo>
                <a:lnTo>
                  <a:pt x="275005" y="245186"/>
                </a:lnTo>
                <a:lnTo>
                  <a:pt x="269049" y="237769"/>
                </a:lnTo>
                <a:lnTo>
                  <a:pt x="269049" y="252806"/>
                </a:lnTo>
                <a:lnTo>
                  <a:pt x="269049" y="261429"/>
                </a:lnTo>
                <a:lnTo>
                  <a:pt x="131051" y="261429"/>
                </a:lnTo>
                <a:lnTo>
                  <a:pt x="131051" y="252806"/>
                </a:lnTo>
                <a:lnTo>
                  <a:pt x="269049" y="252806"/>
                </a:lnTo>
                <a:lnTo>
                  <a:pt x="269049" y="237769"/>
                </a:lnTo>
                <a:lnTo>
                  <a:pt x="264947" y="232651"/>
                </a:lnTo>
                <a:lnTo>
                  <a:pt x="264947" y="245186"/>
                </a:lnTo>
                <a:lnTo>
                  <a:pt x="135140" y="245186"/>
                </a:lnTo>
                <a:lnTo>
                  <a:pt x="146100" y="231521"/>
                </a:lnTo>
                <a:lnTo>
                  <a:pt x="253987" y="231521"/>
                </a:lnTo>
                <a:lnTo>
                  <a:pt x="264947" y="245186"/>
                </a:lnTo>
                <a:lnTo>
                  <a:pt x="264947" y="232651"/>
                </a:lnTo>
                <a:lnTo>
                  <a:pt x="264045" y="231521"/>
                </a:lnTo>
                <a:lnTo>
                  <a:pt x="259956" y="226415"/>
                </a:lnTo>
                <a:lnTo>
                  <a:pt x="259956" y="223888"/>
                </a:lnTo>
                <a:lnTo>
                  <a:pt x="259956" y="220954"/>
                </a:lnTo>
                <a:lnTo>
                  <a:pt x="259956" y="215036"/>
                </a:lnTo>
                <a:lnTo>
                  <a:pt x="258165" y="213334"/>
                </a:lnTo>
                <a:lnTo>
                  <a:pt x="251968" y="213334"/>
                </a:lnTo>
                <a:lnTo>
                  <a:pt x="251968" y="220954"/>
                </a:lnTo>
                <a:lnTo>
                  <a:pt x="251968" y="223888"/>
                </a:lnTo>
                <a:lnTo>
                  <a:pt x="148120" y="223888"/>
                </a:lnTo>
                <a:lnTo>
                  <a:pt x="148120" y="220954"/>
                </a:lnTo>
                <a:lnTo>
                  <a:pt x="251968" y="220954"/>
                </a:lnTo>
                <a:lnTo>
                  <a:pt x="251968" y="213334"/>
                </a:lnTo>
                <a:lnTo>
                  <a:pt x="141922" y="213334"/>
                </a:lnTo>
                <a:lnTo>
                  <a:pt x="140131" y="215036"/>
                </a:lnTo>
                <a:lnTo>
                  <a:pt x="140131" y="226415"/>
                </a:lnTo>
                <a:lnTo>
                  <a:pt x="123342" y="247357"/>
                </a:lnTo>
                <a:lnTo>
                  <a:pt x="123063" y="248170"/>
                </a:lnTo>
                <a:lnTo>
                  <a:pt x="123063" y="267347"/>
                </a:lnTo>
                <a:lnTo>
                  <a:pt x="124853" y="269049"/>
                </a:lnTo>
                <a:lnTo>
                  <a:pt x="275247" y="269049"/>
                </a:lnTo>
                <a:lnTo>
                  <a:pt x="277037" y="267347"/>
                </a:lnTo>
                <a:close/>
              </a:path>
            </a:pathLst>
          </a:custGeom>
          <a:solidFill>
            <a:srgbClr val="DC3044"/>
          </a:solidFill>
        </p:spPr>
        <p:txBody>
          <a:bodyPr wrap="square" lIns="0" tIns="0" rIns="0" bIns="0" rtlCol="0"/>
          <a:lstStyle/>
          <a:p>
            <a:endParaRPr/>
          </a:p>
        </p:txBody>
      </p:sp>
      <p:sp>
        <p:nvSpPr>
          <p:cNvPr id="19" name="object 19"/>
          <p:cNvSpPr/>
          <p:nvPr/>
        </p:nvSpPr>
        <p:spPr>
          <a:xfrm>
            <a:off x="515632" y="5662676"/>
            <a:ext cx="297815" cy="297180"/>
          </a:xfrm>
          <a:custGeom>
            <a:avLst/>
            <a:gdLst/>
            <a:ahLst/>
            <a:cxnLst/>
            <a:rect l="l" t="t" r="r" b="b"/>
            <a:pathLst>
              <a:path w="297815" h="297179">
                <a:moveTo>
                  <a:pt x="116090" y="154254"/>
                </a:moveTo>
                <a:lnTo>
                  <a:pt x="113207" y="146392"/>
                </a:lnTo>
                <a:lnTo>
                  <a:pt x="109258" y="143598"/>
                </a:lnTo>
                <a:lnTo>
                  <a:pt x="100622" y="143624"/>
                </a:lnTo>
                <a:lnTo>
                  <a:pt x="96697" y="146392"/>
                </a:lnTo>
                <a:lnTo>
                  <a:pt x="93573" y="154851"/>
                </a:lnTo>
                <a:lnTo>
                  <a:pt x="95237" y="160020"/>
                </a:lnTo>
                <a:lnTo>
                  <a:pt x="99187" y="162623"/>
                </a:lnTo>
                <a:lnTo>
                  <a:pt x="103200" y="165265"/>
                </a:lnTo>
                <a:lnTo>
                  <a:pt x="108610" y="164820"/>
                </a:lnTo>
                <a:lnTo>
                  <a:pt x="115074" y="158699"/>
                </a:lnTo>
                <a:lnTo>
                  <a:pt x="116090" y="154254"/>
                </a:lnTo>
                <a:close/>
              </a:path>
              <a:path w="297815" h="297179">
                <a:moveTo>
                  <a:pt x="165468" y="105359"/>
                </a:moveTo>
                <a:lnTo>
                  <a:pt x="163601" y="100926"/>
                </a:lnTo>
                <a:lnTo>
                  <a:pt x="162001" y="96913"/>
                </a:lnTo>
                <a:lnTo>
                  <a:pt x="157810" y="94310"/>
                </a:lnTo>
                <a:lnTo>
                  <a:pt x="149021" y="94754"/>
                </a:lnTo>
                <a:lnTo>
                  <a:pt x="145084" y="97980"/>
                </a:lnTo>
                <a:lnTo>
                  <a:pt x="143979" y="102374"/>
                </a:lnTo>
                <a:lnTo>
                  <a:pt x="144424" y="108712"/>
                </a:lnTo>
                <a:lnTo>
                  <a:pt x="148234" y="113334"/>
                </a:lnTo>
                <a:lnTo>
                  <a:pt x="153898" y="115239"/>
                </a:lnTo>
                <a:lnTo>
                  <a:pt x="159956" y="113423"/>
                </a:lnTo>
                <a:lnTo>
                  <a:pt x="163880" y="110680"/>
                </a:lnTo>
                <a:lnTo>
                  <a:pt x="165468" y="105359"/>
                </a:lnTo>
                <a:close/>
              </a:path>
              <a:path w="297815" h="297179">
                <a:moveTo>
                  <a:pt x="297243" y="68580"/>
                </a:moveTo>
                <a:lnTo>
                  <a:pt x="295529" y="64770"/>
                </a:lnTo>
                <a:lnTo>
                  <a:pt x="292722" y="62230"/>
                </a:lnTo>
                <a:lnTo>
                  <a:pt x="292138" y="59690"/>
                </a:lnTo>
                <a:lnTo>
                  <a:pt x="289788" y="49530"/>
                </a:lnTo>
                <a:lnTo>
                  <a:pt x="288417" y="46647"/>
                </a:lnTo>
                <a:lnTo>
                  <a:pt x="288417" y="68580"/>
                </a:lnTo>
                <a:lnTo>
                  <a:pt x="288417" y="78740"/>
                </a:lnTo>
                <a:lnTo>
                  <a:pt x="284467" y="82550"/>
                </a:lnTo>
                <a:lnTo>
                  <a:pt x="282435" y="82550"/>
                </a:lnTo>
                <a:lnTo>
                  <a:pt x="282435" y="91440"/>
                </a:lnTo>
                <a:lnTo>
                  <a:pt x="273659" y="109220"/>
                </a:lnTo>
                <a:lnTo>
                  <a:pt x="259613" y="124460"/>
                </a:lnTo>
                <a:lnTo>
                  <a:pt x="241528" y="134620"/>
                </a:lnTo>
                <a:lnTo>
                  <a:pt x="220687" y="137160"/>
                </a:lnTo>
                <a:lnTo>
                  <a:pt x="209080" y="135890"/>
                </a:lnTo>
                <a:lnTo>
                  <a:pt x="197573" y="133350"/>
                </a:lnTo>
                <a:lnTo>
                  <a:pt x="186969" y="128270"/>
                </a:lnTo>
                <a:lnTo>
                  <a:pt x="178079" y="121920"/>
                </a:lnTo>
                <a:lnTo>
                  <a:pt x="178117" y="120650"/>
                </a:lnTo>
                <a:lnTo>
                  <a:pt x="178663" y="100330"/>
                </a:lnTo>
                <a:lnTo>
                  <a:pt x="183057" y="107950"/>
                </a:lnTo>
                <a:lnTo>
                  <a:pt x="189090" y="113030"/>
                </a:lnTo>
                <a:lnTo>
                  <a:pt x="198526" y="118110"/>
                </a:lnTo>
                <a:lnTo>
                  <a:pt x="201206" y="118110"/>
                </a:lnTo>
                <a:lnTo>
                  <a:pt x="203568" y="113030"/>
                </a:lnTo>
                <a:lnTo>
                  <a:pt x="202806" y="110490"/>
                </a:lnTo>
                <a:lnTo>
                  <a:pt x="200672" y="109220"/>
                </a:lnTo>
                <a:lnTo>
                  <a:pt x="191820" y="102870"/>
                </a:lnTo>
                <a:lnTo>
                  <a:pt x="189903" y="100330"/>
                </a:lnTo>
                <a:lnTo>
                  <a:pt x="185115" y="93980"/>
                </a:lnTo>
                <a:lnTo>
                  <a:pt x="180886" y="85090"/>
                </a:lnTo>
                <a:lnTo>
                  <a:pt x="179400" y="73660"/>
                </a:lnTo>
                <a:lnTo>
                  <a:pt x="182651" y="57150"/>
                </a:lnTo>
                <a:lnTo>
                  <a:pt x="191503" y="44450"/>
                </a:lnTo>
                <a:lnTo>
                  <a:pt x="204635" y="35560"/>
                </a:lnTo>
                <a:lnTo>
                  <a:pt x="220687" y="31750"/>
                </a:lnTo>
                <a:lnTo>
                  <a:pt x="236740" y="35560"/>
                </a:lnTo>
                <a:lnTo>
                  <a:pt x="249859" y="44450"/>
                </a:lnTo>
                <a:lnTo>
                  <a:pt x="258711" y="57150"/>
                </a:lnTo>
                <a:lnTo>
                  <a:pt x="261962" y="73660"/>
                </a:lnTo>
                <a:lnTo>
                  <a:pt x="258711" y="90170"/>
                </a:lnTo>
                <a:lnTo>
                  <a:pt x="249859" y="102870"/>
                </a:lnTo>
                <a:lnTo>
                  <a:pt x="236740" y="111760"/>
                </a:lnTo>
                <a:lnTo>
                  <a:pt x="220687" y="114300"/>
                </a:lnTo>
                <a:lnTo>
                  <a:pt x="210985" y="114300"/>
                </a:lnTo>
                <a:lnTo>
                  <a:pt x="208686" y="115570"/>
                </a:lnTo>
                <a:lnTo>
                  <a:pt x="207822" y="120650"/>
                </a:lnTo>
                <a:lnTo>
                  <a:pt x="209423" y="121920"/>
                </a:lnTo>
                <a:lnTo>
                  <a:pt x="214731" y="123190"/>
                </a:lnTo>
                <a:lnTo>
                  <a:pt x="220687" y="123190"/>
                </a:lnTo>
                <a:lnTo>
                  <a:pt x="236969" y="120650"/>
                </a:lnTo>
                <a:lnTo>
                  <a:pt x="251028" y="113030"/>
                </a:lnTo>
                <a:lnTo>
                  <a:pt x="261937" y="101600"/>
                </a:lnTo>
                <a:lnTo>
                  <a:pt x="268808" y="87630"/>
                </a:lnTo>
                <a:lnTo>
                  <a:pt x="271792" y="90170"/>
                </a:lnTo>
                <a:lnTo>
                  <a:pt x="275539" y="91440"/>
                </a:lnTo>
                <a:lnTo>
                  <a:pt x="282435" y="91440"/>
                </a:lnTo>
                <a:lnTo>
                  <a:pt x="282435" y="82550"/>
                </a:lnTo>
                <a:lnTo>
                  <a:pt x="274751" y="82550"/>
                </a:lnTo>
                <a:lnTo>
                  <a:pt x="270789" y="78740"/>
                </a:lnTo>
                <a:lnTo>
                  <a:pt x="270789" y="68580"/>
                </a:lnTo>
                <a:lnTo>
                  <a:pt x="274751" y="64770"/>
                </a:lnTo>
                <a:lnTo>
                  <a:pt x="284467" y="64770"/>
                </a:lnTo>
                <a:lnTo>
                  <a:pt x="288417" y="68580"/>
                </a:lnTo>
                <a:lnTo>
                  <a:pt x="288417" y="46647"/>
                </a:lnTo>
                <a:lnTo>
                  <a:pt x="284975" y="39370"/>
                </a:lnTo>
                <a:lnTo>
                  <a:pt x="282448" y="35483"/>
                </a:lnTo>
                <a:lnTo>
                  <a:pt x="282448" y="55880"/>
                </a:lnTo>
                <a:lnTo>
                  <a:pt x="275539" y="55880"/>
                </a:lnTo>
                <a:lnTo>
                  <a:pt x="271792" y="57150"/>
                </a:lnTo>
                <a:lnTo>
                  <a:pt x="268808" y="59690"/>
                </a:lnTo>
                <a:lnTo>
                  <a:pt x="261937" y="45720"/>
                </a:lnTo>
                <a:lnTo>
                  <a:pt x="251028" y="34290"/>
                </a:lnTo>
                <a:lnTo>
                  <a:pt x="246341" y="31750"/>
                </a:lnTo>
                <a:lnTo>
                  <a:pt x="236969" y="26670"/>
                </a:lnTo>
                <a:lnTo>
                  <a:pt x="185305" y="38100"/>
                </a:lnTo>
                <a:lnTo>
                  <a:pt x="170573" y="73660"/>
                </a:lnTo>
                <a:lnTo>
                  <a:pt x="169278" y="120650"/>
                </a:lnTo>
                <a:lnTo>
                  <a:pt x="133756" y="115570"/>
                </a:lnTo>
                <a:lnTo>
                  <a:pt x="129882" y="111760"/>
                </a:lnTo>
                <a:lnTo>
                  <a:pt x="129882" y="88900"/>
                </a:lnTo>
                <a:lnTo>
                  <a:pt x="129882" y="86360"/>
                </a:lnTo>
                <a:lnTo>
                  <a:pt x="129882" y="64770"/>
                </a:lnTo>
                <a:lnTo>
                  <a:pt x="129882" y="60960"/>
                </a:lnTo>
                <a:lnTo>
                  <a:pt x="129882" y="58420"/>
                </a:lnTo>
                <a:lnTo>
                  <a:pt x="129882" y="35560"/>
                </a:lnTo>
                <a:lnTo>
                  <a:pt x="133756" y="31750"/>
                </a:lnTo>
                <a:lnTo>
                  <a:pt x="173558" y="25400"/>
                </a:lnTo>
                <a:lnTo>
                  <a:pt x="180873" y="22860"/>
                </a:lnTo>
                <a:lnTo>
                  <a:pt x="183997" y="20320"/>
                </a:lnTo>
                <a:lnTo>
                  <a:pt x="192951" y="15240"/>
                </a:lnTo>
                <a:lnTo>
                  <a:pt x="202412" y="11430"/>
                </a:lnTo>
                <a:lnTo>
                  <a:pt x="222631" y="8890"/>
                </a:lnTo>
                <a:lnTo>
                  <a:pt x="234061" y="10160"/>
                </a:lnTo>
                <a:lnTo>
                  <a:pt x="270281" y="33020"/>
                </a:lnTo>
                <a:lnTo>
                  <a:pt x="282448" y="55880"/>
                </a:lnTo>
                <a:lnTo>
                  <a:pt x="282448" y="35483"/>
                </a:lnTo>
                <a:lnTo>
                  <a:pt x="278371" y="29210"/>
                </a:lnTo>
                <a:lnTo>
                  <a:pt x="270116" y="20320"/>
                </a:lnTo>
                <a:lnTo>
                  <a:pt x="259791" y="11430"/>
                </a:lnTo>
                <a:lnTo>
                  <a:pt x="254038" y="8890"/>
                </a:lnTo>
                <a:lnTo>
                  <a:pt x="248285" y="6350"/>
                </a:lnTo>
                <a:lnTo>
                  <a:pt x="235889" y="2540"/>
                </a:lnTo>
                <a:lnTo>
                  <a:pt x="222885" y="0"/>
                </a:lnTo>
                <a:lnTo>
                  <a:pt x="211175" y="1270"/>
                </a:lnTo>
                <a:lnTo>
                  <a:pt x="199847" y="3810"/>
                </a:lnTo>
                <a:lnTo>
                  <a:pt x="189052" y="7620"/>
                </a:lnTo>
                <a:lnTo>
                  <a:pt x="178828" y="13970"/>
                </a:lnTo>
                <a:lnTo>
                  <a:pt x="176834" y="15240"/>
                </a:lnTo>
                <a:lnTo>
                  <a:pt x="174536" y="16510"/>
                </a:lnTo>
                <a:lnTo>
                  <a:pt x="131051" y="24130"/>
                </a:lnTo>
                <a:lnTo>
                  <a:pt x="121056" y="41910"/>
                </a:lnTo>
                <a:lnTo>
                  <a:pt x="121056" y="58420"/>
                </a:lnTo>
                <a:lnTo>
                  <a:pt x="121056" y="68580"/>
                </a:lnTo>
                <a:lnTo>
                  <a:pt x="121056" y="78740"/>
                </a:lnTo>
                <a:lnTo>
                  <a:pt x="117271" y="82550"/>
                </a:lnTo>
                <a:lnTo>
                  <a:pt x="110096" y="82550"/>
                </a:lnTo>
                <a:lnTo>
                  <a:pt x="107848" y="81280"/>
                </a:lnTo>
                <a:lnTo>
                  <a:pt x="106299" y="78740"/>
                </a:lnTo>
                <a:lnTo>
                  <a:pt x="106895" y="77470"/>
                </a:lnTo>
                <a:lnTo>
                  <a:pt x="107226" y="74930"/>
                </a:lnTo>
                <a:lnTo>
                  <a:pt x="107226" y="71120"/>
                </a:lnTo>
                <a:lnTo>
                  <a:pt x="106895" y="69850"/>
                </a:lnTo>
                <a:lnTo>
                  <a:pt x="106299" y="68580"/>
                </a:lnTo>
                <a:lnTo>
                  <a:pt x="107835" y="66040"/>
                </a:lnTo>
                <a:lnTo>
                  <a:pt x="110096" y="64770"/>
                </a:lnTo>
                <a:lnTo>
                  <a:pt x="117271" y="64770"/>
                </a:lnTo>
                <a:lnTo>
                  <a:pt x="121056" y="68580"/>
                </a:lnTo>
                <a:lnTo>
                  <a:pt x="121056" y="58420"/>
                </a:lnTo>
                <a:lnTo>
                  <a:pt x="118554" y="57150"/>
                </a:lnTo>
                <a:lnTo>
                  <a:pt x="115684" y="55880"/>
                </a:lnTo>
                <a:lnTo>
                  <a:pt x="108280" y="55880"/>
                </a:lnTo>
                <a:lnTo>
                  <a:pt x="104317" y="58420"/>
                </a:lnTo>
                <a:lnTo>
                  <a:pt x="101282" y="60960"/>
                </a:lnTo>
                <a:lnTo>
                  <a:pt x="98247" y="58420"/>
                </a:lnTo>
                <a:lnTo>
                  <a:pt x="96278" y="57162"/>
                </a:lnTo>
                <a:lnTo>
                  <a:pt x="96278" y="68580"/>
                </a:lnTo>
                <a:lnTo>
                  <a:pt x="95669" y="69850"/>
                </a:lnTo>
                <a:lnTo>
                  <a:pt x="95338" y="71120"/>
                </a:lnTo>
                <a:lnTo>
                  <a:pt x="95338" y="74930"/>
                </a:lnTo>
                <a:lnTo>
                  <a:pt x="95669" y="77470"/>
                </a:lnTo>
                <a:lnTo>
                  <a:pt x="96278" y="78740"/>
                </a:lnTo>
                <a:lnTo>
                  <a:pt x="94729" y="81280"/>
                </a:lnTo>
                <a:lnTo>
                  <a:pt x="92468" y="82550"/>
                </a:lnTo>
                <a:lnTo>
                  <a:pt x="89204" y="82550"/>
                </a:lnTo>
                <a:lnTo>
                  <a:pt x="88480" y="81280"/>
                </a:lnTo>
                <a:lnTo>
                  <a:pt x="87782" y="81280"/>
                </a:lnTo>
                <a:lnTo>
                  <a:pt x="86309" y="78740"/>
                </a:lnTo>
                <a:lnTo>
                  <a:pt x="84251" y="77470"/>
                </a:lnTo>
                <a:lnTo>
                  <a:pt x="81800" y="76200"/>
                </a:lnTo>
                <a:lnTo>
                  <a:pt x="81622" y="74930"/>
                </a:lnTo>
                <a:lnTo>
                  <a:pt x="81508" y="68580"/>
                </a:lnTo>
                <a:lnTo>
                  <a:pt x="85293" y="64770"/>
                </a:lnTo>
                <a:lnTo>
                  <a:pt x="92468" y="64770"/>
                </a:lnTo>
                <a:lnTo>
                  <a:pt x="94729" y="66040"/>
                </a:lnTo>
                <a:lnTo>
                  <a:pt x="96278" y="68580"/>
                </a:lnTo>
                <a:lnTo>
                  <a:pt x="96278" y="57162"/>
                </a:lnTo>
                <a:lnTo>
                  <a:pt x="94284" y="55880"/>
                </a:lnTo>
                <a:lnTo>
                  <a:pt x="81394" y="55880"/>
                </a:lnTo>
                <a:lnTo>
                  <a:pt x="81394" y="92710"/>
                </a:lnTo>
                <a:lnTo>
                  <a:pt x="81394" y="110490"/>
                </a:lnTo>
                <a:lnTo>
                  <a:pt x="81394" y="118110"/>
                </a:lnTo>
                <a:lnTo>
                  <a:pt x="77609" y="121920"/>
                </a:lnTo>
                <a:lnTo>
                  <a:pt x="68300" y="121920"/>
                </a:lnTo>
                <a:lnTo>
                  <a:pt x="64516" y="118110"/>
                </a:lnTo>
                <a:lnTo>
                  <a:pt x="64516" y="110490"/>
                </a:lnTo>
                <a:lnTo>
                  <a:pt x="65620" y="107950"/>
                </a:lnTo>
                <a:lnTo>
                  <a:pt x="67373" y="106680"/>
                </a:lnTo>
                <a:lnTo>
                  <a:pt x="69126" y="107950"/>
                </a:lnTo>
                <a:lnTo>
                  <a:pt x="76784" y="107950"/>
                </a:lnTo>
                <a:lnTo>
                  <a:pt x="78536" y="106680"/>
                </a:lnTo>
                <a:lnTo>
                  <a:pt x="80289" y="107950"/>
                </a:lnTo>
                <a:lnTo>
                  <a:pt x="81394" y="110490"/>
                </a:lnTo>
                <a:lnTo>
                  <a:pt x="81394" y="92710"/>
                </a:lnTo>
                <a:lnTo>
                  <a:pt x="80289" y="95250"/>
                </a:lnTo>
                <a:lnTo>
                  <a:pt x="78536" y="96520"/>
                </a:lnTo>
                <a:lnTo>
                  <a:pt x="67386" y="96520"/>
                </a:lnTo>
                <a:lnTo>
                  <a:pt x="65633" y="95250"/>
                </a:lnTo>
                <a:lnTo>
                  <a:pt x="64516" y="92710"/>
                </a:lnTo>
                <a:lnTo>
                  <a:pt x="64516" y="86360"/>
                </a:lnTo>
                <a:lnTo>
                  <a:pt x="68300" y="82550"/>
                </a:lnTo>
                <a:lnTo>
                  <a:pt x="75133" y="82550"/>
                </a:lnTo>
                <a:lnTo>
                  <a:pt x="76593" y="85090"/>
                </a:lnTo>
                <a:lnTo>
                  <a:pt x="78651" y="86360"/>
                </a:lnTo>
                <a:lnTo>
                  <a:pt x="81102" y="88900"/>
                </a:lnTo>
                <a:lnTo>
                  <a:pt x="81292" y="88900"/>
                </a:lnTo>
                <a:lnTo>
                  <a:pt x="81394" y="92710"/>
                </a:lnTo>
                <a:lnTo>
                  <a:pt x="81394" y="55880"/>
                </a:lnTo>
                <a:lnTo>
                  <a:pt x="80518" y="55880"/>
                </a:lnTo>
                <a:lnTo>
                  <a:pt x="72834" y="63500"/>
                </a:lnTo>
                <a:lnTo>
                  <a:pt x="72694" y="73660"/>
                </a:lnTo>
                <a:lnTo>
                  <a:pt x="63284" y="73660"/>
                </a:lnTo>
                <a:lnTo>
                  <a:pt x="55689" y="81280"/>
                </a:lnTo>
                <a:lnTo>
                  <a:pt x="55689" y="95250"/>
                </a:lnTo>
                <a:lnTo>
                  <a:pt x="57289" y="99060"/>
                </a:lnTo>
                <a:lnTo>
                  <a:pt x="59944" y="101600"/>
                </a:lnTo>
                <a:lnTo>
                  <a:pt x="57289" y="105410"/>
                </a:lnTo>
                <a:lnTo>
                  <a:pt x="55689" y="109220"/>
                </a:lnTo>
                <a:lnTo>
                  <a:pt x="55689" y="116840"/>
                </a:lnTo>
                <a:lnTo>
                  <a:pt x="56489" y="119380"/>
                </a:lnTo>
                <a:lnTo>
                  <a:pt x="57899" y="121920"/>
                </a:lnTo>
                <a:lnTo>
                  <a:pt x="40728" y="121920"/>
                </a:lnTo>
                <a:lnTo>
                  <a:pt x="15468" y="175260"/>
                </a:lnTo>
                <a:lnTo>
                  <a:pt x="14541" y="177800"/>
                </a:lnTo>
                <a:lnTo>
                  <a:pt x="0" y="223520"/>
                </a:lnTo>
                <a:lnTo>
                  <a:pt x="1549" y="236220"/>
                </a:lnTo>
                <a:lnTo>
                  <a:pt x="19126" y="270510"/>
                </a:lnTo>
                <a:lnTo>
                  <a:pt x="61175" y="293370"/>
                </a:lnTo>
                <a:lnTo>
                  <a:pt x="64300" y="295910"/>
                </a:lnTo>
                <a:lnTo>
                  <a:pt x="68427" y="297180"/>
                </a:lnTo>
                <a:lnTo>
                  <a:pt x="77482" y="297180"/>
                </a:lnTo>
                <a:lnTo>
                  <a:pt x="81622" y="295910"/>
                </a:lnTo>
                <a:lnTo>
                  <a:pt x="84747" y="293370"/>
                </a:lnTo>
                <a:lnTo>
                  <a:pt x="95262" y="290830"/>
                </a:lnTo>
                <a:lnTo>
                  <a:pt x="98577" y="289560"/>
                </a:lnTo>
                <a:lnTo>
                  <a:pt x="105206" y="287020"/>
                </a:lnTo>
                <a:lnTo>
                  <a:pt x="112141" y="283210"/>
                </a:lnTo>
                <a:lnTo>
                  <a:pt x="114465" y="281940"/>
                </a:lnTo>
                <a:lnTo>
                  <a:pt x="122910" y="274320"/>
                </a:lnTo>
                <a:lnTo>
                  <a:pt x="124688" y="273050"/>
                </a:lnTo>
                <a:lnTo>
                  <a:pt x="124777" y="270510"/>
                </a:lnTo>
                <a:lnTo>
                  <a:pt x="121437" y="266700"/>
                </a:lnTo>
                <a:lnTo>
                  <a:pt x="118643" y="266700"/>
                </a:lnTo>
                <a:lnTo>
                  <a:pt x="116865" y="267970"/>
                </a:lnTo>
                <a:lnTo>
                  <a:pt x="110909" y="273050"/>
                </a:lnTo>
                <a:lnTo>
                  <a:pt x="104457" y="276860"/>
                </a:lnTo>
                <a:lnTo>
                  <a:pt x="97586" y="280670"/>
                </a:lnTo>
                <a:lnTo>
                  <a:pt x="90360" y="283210"/>
                </a:lnTo>
                <a:lnTo>
                  <a:pt x="90512" y="281940"/>
                </a:lnTo>
                <a:lnTo>
                  <a:pt x="90589" y="275590"/>
                </a:lnTo>
                <a:lnTo>
                  <a:pt x="89204" y="271780"/>
                </a:lnTo>
                <a:lnTo>
                  <a:pt x="86893" y="269240"/>
                </a:lnTo>
                <a:lnTo>
                  <a:pt x="101346" y="262890"/>
                </a:lnTo>
                <a:lnTo>
                  <a:pt x="112801" y="251460"/>
                </a:lnTo>
                <a:lnTo>
                  <a:pt x="120345" y="237490"/>
                </a:lnTo>
                <a:lnTo>
                  <a:pt x="123063" y="220980"/>
                </a:lnTo>
                <a:lnTo>
                  <a:pt x="121424" y="208280"/>
                </a:lnTo>
                <a:lnTo>
                  <a:pt x="116789" y="196850"/>
                </a:lnTo>
                <a:lnTo>
                  <a:pt x="114236" y="193255"/>
                </a:lnTo>
                <a:lnTo>
                  <a:pt x="114236" y="220980"/>
                </a:lnTo>
                <a:lnTo>
                  <a:pt x="110985" y="237490"/>
                </a:lnTo>
                <a:lnTo>
                  <a:pt x="102133" y="250190"/>
                </a:lnTo>
                <a:lnTo>
                  <a:pt x="89014" y="259080"/>
                </a:lnTo>
                <a:lnTo>
                  <a:pt x="81762" y="260807"/>
                </a:lnTo>
                <a:lnTo>
                  <a:pt x="81762" y="275590"/>
                </a:lnTo>
                <a:lnTo>
                  <a:pt x="81762" y="281940"/>
                </a:lnTo>
                <a:lnTo>
                  <a:pt x="81229" y="283210"/>
                </a:lnTo>
                <a:lnTo>
                  <a:pt x="80314" y="284480"/>
                </a:lnTo>
                <a:lnTo>
                  <a:pt x="78778" y="285750"/>
                </a:lnTo>
                <a:lnTo>
                  <a:pt x="77584" y="287020"/>
                </a:lnTo>
                <a:lnTo>
                  <a:pt x="77114" y="288290"/>
                </a:lnTo>
                <a:lnTo>
                  <a:pt x="75882" y="288290"/>
                </a:lnTo>
                <a:lnTo>
                  <a:pt x="74460" y="289560"/>
                </a:lnTo>
                <a:lnTo>
                  <a:pt x="68097" y="289560"/>
                </a:lnTo>
                <a:lnTo>
                  <a:pt x="64147" y="284480"/>
                </a:lnTo>
                <a:lnTo>
                  <a:pt x="64147" y="283210"/>
                </a:lnTo>
                <a:lnTo>
                  <a:pt x="64147" y="275590"/>
                </a:lnTo>
                <a:lnTo>
                  <a:pt x="68097" y="271780"/>
                </a:lnTo>
                <a:lnTo>
                  <a:pt x="77812" y="271780"/>
                </a:lnTo>
                <a:lnTo>
                  <a:pt x="81762" y="275590"/>
                </a:lnTo>
                <a:lnTo>
                  <a:pt x="81762" y="260807"/>
                </a:lnTo>
                <a:lnTo>
                  <a:pt x="43776" y="250190"/>
                </a:lnTo>
                <a:lnTo>
                  <a:pt x="31673" y="220980"/>
                </a:lnTo>
                <a:lnTo>
                  <a:pt x="34925" y="205740"/>
                </a:lnTo>
                <a:lnTo>
                  <a:pt x="43776" y="191770"/>
                </a:lnTo>
                <a:lnTo>
                  <a:pt x="56908" y="182880"/>
                </a:lnTo>
                <a:lnTo>
                  <a:pt x="72961" y="180340"/>
                </a:lnTo>
                <a:lnTo>
                  <a:pt x="89014" y="182880"/>
                </a:lnTo>
                <a:lnTo>
                  <a:pt x="102133" y="191770"/>
                </a:lnTo>
                <a:lnTo>
                  <a:pt x="110985" y="205740"/>
                </a:lnTo>
                <a:lnTo>
                  <a:pt x="114236" y="220980"/>
                </a:lnTo>
                <a:lnTo>
                  <a:pt x="114236" y="193255"/>
                </a:lnTo>
                <a:lnTo>
                  <a:pt x="109588" y="186690"/>
                </a:lnTo>
                <a:lnTo>
                  <a:pt x="101777" y="180340"/>
                </a:lnTo>
                <a:lnTo>
                  <a:pt x="100215" y="179070"/>
                </a:lnTo>
                <a:lnTo>
                  <a:pt x="121615" y="179070"/>
                </a:lnTo>
                <a:lnTo>
                  <a:pt x="127279" y="187960"/>
                </a:lnTo>
                <a:lnTo>
                  <a:pt x="132245" y="198120"/>
                </a:lnTo>
                <a:lnTo>
                  <a:pt x="135775" y="209550"/>
                </a:lnTo>
                <a:lnTo>
                  <a:pt x="137109" y="220980"/>
                </a:lnTo>
                <a:lnTo>
                  <a:pt x="136410" y="231140"/>
                </a:lnTo>
                <a:lnTo>
                  <a:pt x="134315" y="240030"/>
                </a:lnTo>
                <a:lnTo>
                  <a:pt x="130886" y="248920"/>
                </a:lnTo>
                <a:lnTo>
                  <a:pt x="126136" y="256540"/>
                </a:lnTo>
                <a:lnTo>
                  <a:pt x="124764" y="259080"/>
                </a:lnTo>
                <a:lnTo>
                  <a:pt x="125298" y="261620"/>
                </a:lnTo>
                <a:lnTo>
                  <a:pt x="128079" y="264160"/>
                </a:lnTo>
                <a:lnTo>
                  <a:pt x="131203" y="264160"/>
                </a:lnTo>
                <a:lnTo>
                  <a:pt x="145935" y="220980"/>
                </a:lnTo>
                <a:lnTo>
                  <a:pt x="144513" y="208280"/>
                </a:lnTo>
                <a:lnTo>
                  <a:pt x="140741" y="195580"/>
                </a:lnTo>
                <a:lnTo>
                  <a:pt x="135318" y="184150"/>
                </a:lnTo>
                <a:lnTo>
                  <a:pt x="132168" y="179070"/>
                </a:lnTo>
                <a:lnTo>
                  <a:pt x="129006" y="173990"/>
                </a:lnTo>
                <a:lnTo>
                  <a:pt x="129552" y="172720"/>
                </a:lnTo>
                <a:lnTo>
                  <a:pt x="122351" y="132080"/>
                </a:lnTo>
                <a:lnTo>
                  <a:pt x="120675" y="129628"/>
                </a:lnTo>
                <a:lnTo>
                  <a:pt x="120675" y="170180"/>
                </a:lnTo>
                <a:lnTo>
                  <a:pt x="72834" y="171450"/>
                </a:lnTo>
                <a:lnTo>
                  <a:pt x="53390" y="175260"/>
                </a:lnTo>
                <a:lnTo>
                  <a:pt x="37503" y="185420"/>
                </a:lnTo>
                <a:lnTo>
                  <a:pt x="26784" y="201930"/>
                </a:lnTo>
                <a:lnTo>
                  <a:pt x="22847" y="220980"/>
                </a:lnTo>
                <a:lnTo>
                  <a:pt x="25565" y="237490"/>
                </a:lnTo>
                <a:lnTo>
                  <a:pt x="33108" y="251460"/>
                </a:lnTo>
                <a:lnTo>
                  <a:pt x="44564" y="262890"/>
                </a:lnTo>
                <a:lnTo>
                  <a:pt x="59016" y="269240"/>
                </a:lnTo>
                <a:lnTo>
                  <a:pt x="56705" y="271780"/>
                </a:lnTo>
                <a:lnTo>
                  <a:pt x="55321" y="275590"/>
                </a:lnTo>
                <a:lnTo>
                  <a:pt x="55397" y="281940"/>
                </a:lnTo>
                <a:lnTo>
                  <a:pt x="55549" y="283210"/>
                </a:lnTo>
                <a:lnTo>
                  <a:pt x="47193" y="280670"/>
                </a:lnTo>
                <a:lnTo>
                  <a:pt x="18694" y="255270"/>
                </a:lnTo>
                <a:lnTo>
                  <a:pt x="8826" y="223520"/>
                </a:lnTo>
                <a:lnTo>
                  <a:pt x="9334" y="213360"/>
                </a:lnTo>
                <a:lnTo>
                  <a:pt x="11430" y="203200"/>
                </a:lnTo>
                <a:lnTo>
                  <a:pt x="15087" y="193040"/>
                </a:lnTo>
                <a:lnTo>
                  <a:pt x="20332" y="184150"/>
                </a:lnTo>
                <a:lnTo>
                  <a:pt x="22517" y="181610"/>
                </a:lnTo>
                <a:lnTo>
                  <a:pt x="23977" y="177800"/>
                </a:lnTo>
                <a:lnTo>
                  <a:pt x="30810" y="134620"/>
                </a:lnTo>
                <a:lnTo>
                  <a:pt x="35331" y="130810"/>
                </a:lnTo>
                <a:lnTo>
                  <a:pt x="110578" y="130810"/>
                </a:lnTo>
                <a:lnTo>
                  <a:pt x="115100" y="134620"/>
                </a:lnTo>
                <a:lnTo>
                  <a:pt x="115938" y="139700"/>
                </a:lnTo>
                <a:lnTo>
                  <a:pt x="120675" y="170180"/>
                </a:lnTo>
                <a:lnTo>
                  <a:pt x="120675" y="129628"/>
                </a:lnTo>
                <a:lnTo>
                  <a:pt x="118021" y="125730"/>
                </a:lnTo>
                <a:lnTo>
                  <a:pt x="112128" y="123190"/>
                </a:lnTo>
                <a:lnTo>
                  <a:pt x="105181" y="121920"/>
                </a:lnTo>
                <a:lnTo>
                  <a:pt x="88011" y="121920"/>
                </a:lnTo>
                <a:lnTo>
                  <a:pt x="89420" y="119380"/>
                </a:lnTo>
                <a:lnTo>
                  <a:pt x="90220" y="116840"/>
                </a:lnTo>
                <a:lnTo>
                  <a:pt x="90220" y="109220"/>
                </a:lnTo>
                <a:lnTo>
                  <a:pt x="89154" y="106680"/>
                </a:lnTo>
                <a:lnTo>
                  <a:pt x="88620" y="105410"/>
                </a:lnTo>
                <a:lnTo>
                  <a:pt x="85979" y="101600"/>
                </a:lnTo>
                <a:lnTo>
                  <a:pt x="88557" y="99060"/>
                </a:lnTo>
                <a:lnTo>
                  <a:pt x="89623" y="96520"/>
                </a:lnTo>
                <a:lnTo>
                  <a:pt x="90157" y="95250"/>
                </a:lnTo>
                <a:lnTo>
                  <a:pt x="90220" y="90170"/>
                </a:lnTo>
                <a:lnTo>
                  <a:pt x="94449" y="90170"/>
                </a:lnTo>
                <a:lnTo>
                  <a:pt x="98310" y="88900"/>
                </a:lnTo>
                <a:lnTo>
                  <a:pt x="101282" y="86360"/>
                </a:lnTo>
                <a:lnTo>
                  <a:pt x="104317" y="88900"/>
                </a:lnTo>
                <a:lnTo>
                  <a:pt x="108280" y="90170"/>
                </a:lnTo>
                <a:lnTo>
                  <a:pt x="118554" y="90170"/>
                </a:lnTo>
                <a:lnTo>
                  <a:pt x="121056" y="88900"/>
                </a:lnTo>
                <a:lnTo>
                  <a:pt x="121056" y="105410"/>
                </a:lnTo>
                <a:lnTo>
                  <a:pt x="168871" y="129540"/>
                </a:lnTo>
                <a:lnTo>
                  <a:pt x="173228" y="129540"/>
                </a:lnTo>
                <a:lnTo>
                  <a:pt x="183235" y="135890"/>
                </a:lnTo>
                <a:lnTo>
                  <a:pt x="194983" y="140970"/>
                </a:lnTo>
                <a:lnTo>
                  <a:pt x="207721" y="144780"/>
                </a:lnTo>
                <a:lnTo>
                  <a:pt x="220675" y="146050"/>
                </a:lnTo>
                <a:lnTo>
                  <a:pt x="246265" y="142240"/>
                </a:lnTo>
                <a:lnTo>
                  <a:pt x="284086" y="109220"/>
                </a:lnTo>
                <a:lnTo>
                  <a:pt x="292696" y="85090"/>
                </a:lnTo>
                <a:lnTo>
                  <a:pt x="295529" y="82550"/>
                </a:lnTo>
                <a:lnTo>
                  <a:pt x="297243" y="77470"/>
                </a:lnTo>
                <a:lnTo>
                  <a:pt x="297243" y="68580"/>
                </a:lnTo>
                <a:close/>
              </a:path>
            </a:pathLst>
          </a:custGeom>
          <a:solidFill>
            <a:srgbClr val="DC3044"/>
          </a:solidFill>
        </p:spPr>
        <p:txBody>
          <a:bodyPr wrap="square" lIns="0" tIns="0" rIns="0" bIns="0" rtlCol="0"/>
          <a:lstStyle/>
          <a:p>
            <a:endParaRPr/>
          </a:p>
        </p:txBody>
      </p:sp>
      <p:pic>
        <p:nvPicPr>
          <p:cNvPr id="20" name="object 20"/>
          <p:cNvPicPr/>
          <p:nvPr/>
        </p:nvPicPr>
        <p:blipFill>
          <a:blip r:embed="rId3" cstate="print"/>
          <a:stretch>
            <a:fillRect/>
          </a:stretch>
        </p:blipFill>
        <p:spPr>
          <a:xfrm>
            <a:off x="555886" y="6233106"/>
            <a:ext cx="222567" cy="199389"/>
          </a:xfrm>
          <a:prstGeom prst="rect">
            <a:avLst/>
          </a:prstGeom>
        </p:spPr>
      </p:pic>
      <p:pic>
        <p:nvPicPr>
          <p:cNvPr id="21" name="object 21"/>
          <p:cNvPicPr/>
          <p:nvPr/>
        </p:nvPicPr>
        <p:blipFill>
          <a:blip r:embed="rId4" cstate="print"/>
          <a:stretch>
            <a:fillRect/>
          </a:stretch>
        </p:blipFill>
        <p:spPr>
          <a:xfrm>
            <a:off x="3927614" y="5793997"/>
            <a:ext cx="216963" cy="259600"/>
          </a:xfrm>
          <a:prstGeom prst="rect">
            <a:avLst/>
          </a:prstGeom>
        </p:spPr>
      </p:pic>
      <p:pic>
        <p:nvPicPr>
          <p:cNvPr id="22" name="object 22"/>
          <p:cNvPicPr/>
          <p:nvPr/>
        </p:nvPicPr>
        <p:blipFill>
          <a:blip r:embed="rId5" cstate="print"/>
          <a:stretch>
            <a:fillRect/>
          </a:stretch>
        </p:blipFill>
        <p:spPr>
          <a:xfrm>
            <a:off x="3888006" y="6325350"/>
            <a:ext cx="248958" cy="216166"/>
          </a:xfrm>
          <a:prstGeom prst="rect">
            <a:avLst/>
          </a:prstGeom>
        </p:spPr>
      </p:pic>
      <p:pic>
        <p:nvPicPr>
          <p:cNvPr id="23" name="object 23"/>
          <p:cNvPicPr/>
          <p:nvPr/>
        </p:nvPicPr>
        <p:blipFill>
          <a:blip r:embed="rId6" cstate="print"/>
          <a:stretch>
            <a:fillRect/>
          </a:stretch>
        </p:blipFill>
        <p:spPr>
          <a:xfrm>
            <a:off x="3877890" y="5299004"/>
            <a:ext cx="285464" cy="178367"/>
          </a:xfrm>
          <a:prstGeom prst="rect">
            <a:avLst/>
          </a:prstGeom>
        </p:spPr>
      </p:pic>
      <p:sp>
        <p:nvSpPr>
          <p:cNvPr id="24" name="object 24"/>
          <p:cNvSpPr txBox="1">
            <a:spLocks noGrp="1"/>
          </p:cNvSpPr>
          <p:nvPr>
            <p:ph type="sldNum" sz="quarter" idx="7"/>
          </p:nvPr>
        </p:nvSpPr>
        <p:spPr>
          <a:xfrm>
            <a:off x="7122355" y="10304024"/>
            <a:ext cx="155575" cy="149400"/>
          </a:xfrm>
          <a:prstGeom prst="rect">
            <a:avLst/>
          </a:prstGeom>
        </p:spPr>
        <p:txBody>
          <a:bodyPr vert="horz" wrap="square" lIns="0" tIns="10795" rIns="0" bIns="0" rtlCol="0">
            <a:spAutoFit/>
          </a:bodyPr>
          <a:lstStyle/>
          <a:p>
            <a:pPr marL="38100">
              <a:lnSpc>
                <a:spcPct val="100000"/>
              </a:lnSpc>
              <a:spcBef>
                <a:spcPts val="85"/>
              </a:spcBef>
            </a:pPr>
            <a:fld id="{81D60167-4931-47E6-BA6A-407CBD079E47}" type="slidenum">
              <a:rPr dirty="0"/>
              <a:t>1</a:t>
            </a:fld>
            <a:endParaRPr dirty="0"/>
          </a:p>
        </p:txBody>
      </p:sp>
      <p:sp>
        <p:nvSpPr>
          <p:cNvPr id="25" name="object 25"/>
          <p:cNvSpPr txBox="1">
            <a:spLocks noGrp="1"/>
          </p:cNvSpPr>
          <p:nvPr>
            <p:ph type="ftr" sz="quarter" idx="5"/>
          </p:nvPr>
        </p:nvSpPr>
        <p:spPr>
          <a:xfrm>
            <a:off x="4686555" y="10306433"/>
            <a:ext cx="2318384" cy="149400"/>
          </a:xfrm>
          <a:prstGeom prst="rect">
            <a:avLst/>
          </a:prstGeom>
        </p:spPr>
        <p:txBody>
          <a:bodyPr vert="horz" wrap="square" lIns="0" tIns="10795" rIns="0" bIns="0" rtlCol="0">
            <a:spAutoFit/>
          </a:bodyPr>
          <a:lstStyle/>
          <a:p>
            <a:pPr marL="12700">
              <a:lnSpc>
                <a:spcPct val="100000"/>
              </a:lnSpc>
              <a:spcBef>
                <a:spcPts val="85"/>
              </a:spcBef>
            </a:pPr>
            <a:r>
              <a:rPr dirty="0"/>
              <a:t>Protecting the Public and Supporting Business</a:t>
            </a:r>
          </a:p>
        </p:txBody>
      </p:sp>
      <p:pic>
        <p:nvPicPr>
          <p:cNvPr id="26" name="Picture 25" descr="A black background with white text&#10;&#10;Description automatically generated">
            <a:extLst>
              <a:ext uri="{FF2B5EF4-FFF2-40B4-BE49-F238E27FC236}">
                <a16:creationId xmlns:a16="http://schemas.microsoft.com/office/drawing/2014/main" id="{46DF1747-D9AF-2D0C-13C2-B9F93CB16DF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46079" y="10224569"/>
            <a:ext cx="894233" cy="24442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495599" y="3344391"/>
            <a:ext cx="6555740" cy="0"/>
          </a:xfrm>
          <a:custGeom>
            <a:avLst/>
            <a:gdLst/>
            <a:ahLst/>
            <a:cxnLst/>
            <a:rect l="l" t="t" r="r" b="b"/>
            <a:pathLst>
              <a:path w="6555740">
                <a:moveTo>
                  <a:pt x="0" y="0"/>
                </a:moveTo>
                <a:lnTo>
                  <a:pt x="6555498" y="0"/>
                </a:lnTo>
              </a:path>
            </a:pathLst>
          </a:custGeom>
          <a:ln w="6350">
            <a:solidFill>
              <a:srgbClr val="DC3044"/>
            </a:solidFill>
          </a:ln>
        </p:spPr>
        <p:txBody>
          <a:bodyPr wrap="square" lIns="0" tIns="0" rIns="0" bIns="0" rtlCol="0"/>
          <a:lstStyle/>
          <a:p>
            <a:endParaRPr/>
          </a:p>
        </p:txBody>
      </p:sp>
      <p:sp>
        <p:nvSpPr>
          <p:cNvPr id="3" name="object 3"/>
          <p:cNvSpPr/>
          <p:nvPr/>
        </p:nvSpPr>
        <p:spPr>
          <a:xfrm>
            <a:off x="495599" y="3699886"/>
            <a:ext cx="6555740" cy="0"/>
          </a:xfrm>
          <a:custGeom>
            <a:avLst/>
            <a:gdLst/>
            <a:ahLst/>
            <a:cxnLst/>
            <a:rect l="l" t="t" r="r" b="b"/>
            <a:pathLst>
              <a:path w="6555740">
                <a:moveTo>
                  <a:pt x="0" y="0"/>
                </a:moveTo>
                <a:lnTo>
                  <a:pt x="6555498" y="0"/>
                </a:lnTo>
              </a:path>
            </a:pathLst>
          </a:custGeom>
          <a:ln w="6350">
            <a:solidFill>
              <a:srgbClr val="DC3044"/>
            </a:solidFill>
          </a:ln>
        </p:spPr>
        <p:txBody>
          <a:bodyPr wrap="square" lIns="0" tIns="0" rIns="0" bIns="0" rtlCol="0"/>
          <a:lstStyle/>
          <a:p>
            <a:endParaRPr/>
          </a:p>
        </p:txBody>
      </p:sp>
      <p:sp>
        <p:nvSpPr>
          <p:cNvPr id="4" name="object 4"/>
          <p:cNvSpPr txBox="1"/>
          <p:nvPr/>
        </p:nvSpPr>
        <p:spPr>
          <a:xfrm>
            <a:off x="482898" y="3417137"/>
            <a:ext cx="6571615" cy="1025525"/>
          </a:xfrm>
          <a:prstGeom prst="rect">
            <a:avLst/>
          </a:prstGeom>
        </p:spPr>
        <p:txBody>
          <a:bodyPr vert="horz" wrap="square" lIns="0" tIns="12700" rIns="0" bIns="0" rtlCol="0">
            <a:spAutoFit/>
          </a:bodyPr>
          <a:lstStyle/>
          <a:p>
            <a:pPr marL="12700">
              <a:lnSpc>
                <a:spcPct val="100000"/>
              </a:lnSpc>
              <a:spcBef>
                <a:spcPts val="100"/>
              </a:spcBef>
            </a:pPr>
            <a:r>
              <a:rPr sz="1100" b="1" dirty="0">
                <a:solidFill>
                  <a:srgbClr val="DC3044"/>
                </a:solidFill>
                <a:latin typeface="Lato"/>
                <a:cs typeface="Lato"/>
              </a:rPr>
              <a:t>PROMOTING HEALTH AND WELLBEING</a:t>
            </a:r>
            <a:endParaRPr sz="1100" dirty="0">
              <a:latin typeface="Lato"/>
              <a:cs typeface="Lato"/>
            </a:endParaRPr>
          </a:p>
          <a:p>
            <a:pPr>
              <a:lnSpc>
                <a:spcPct val="100000"/>
              </a:lnSpc>
              <a:spcBef>
                <a:spcPts val="45"/>
              </a:spcBef>
            </a:pPr>
            <a:endParaRPr sz="950" dirty="0">
              <a:latin typeface="Lato"/>
              <a:cs typeface="Lato"/>
            </a:endParaRPr>
          </a:p>
          <a:p>
            <a:pPr marL="23495" marR="5080">
              <a:lnSpc>
                <a:spcPct val="125000"/>
              </a:lnSpc>
            </a:pPr>
            <a:r>
              <a:rPr sz="800" dirty="0">
                <a:solidFill>
                  <a:srgbClr val="4E575E"/>
                </a:solidFill>
                <a:latin typeface="Lato"/>
                <a:cs typeface="Lato"/>
              </a:rPr>
              <a:t>Trading Standards undertake a wide range of activities to protect and promote the health and well-being of local communities including ensuring that products people buy are safe, that food is correctly labelled, and that the health and welfare of livestock is assured.</a:t>
            </a:r>
            <a:endParaRPr sz="800" dirty="0">
              <a:latin typeface="Lato"/>
              <a:cs typeface="Lato"/>
            </a:endParaRPr>
          </a:p>
          <a:p>
            <a:pPr marL="23495" marR="240665">
              <a:lnSpc>
                <a:spcPct val="125000"/>
              </a:lnSpc>
              <a:spcBef>
                <a:spcPts val="570"/>
              </a:spcBef>
            </a:pPr>
            <a:r>
              <a:rPr sz="800" dirty="0">
                <a:solidFill>
                  <a:srgbClr val="4E575E"/>
                </a:solidFill>
                <a:latin typeface="Lato"/>
                <a:cs typeface="Lato"/>
              </a:rPr>
              <a:t>Age restricted products, including vaping products, tobacco</a:t>
            </a:r>
            <a:r>
              <a:rPr lang="en-GB" sz="800" dirty="0">
                <a:solidFill>
                  <a:srgbClr val="4E575E"/>
                </a:solidFill>
                <a:latin typeface="Lato"/>
                <a:cs typeface="Lato"/>
              </a:rPr>
              <a:t> and </a:t>
            </a:r>
            <a:r>
              <a:rPr sz="800" dirty="0">
                <a:solidFill>
                  <a:srgbClr val="4E575E"/>
                </a:solidFill>
                <a:latin typeface="Lato"/>
                <a:cs typeface="Lato"/>
              </a:rPr>
              <a:t>alcohol are also a significant area of focus for many authorities. Trading Standards enforce and advise on a very wide range of age restricted sales legislation to help to keep young people safe.</a:t>
            </a:r>
            <a:endParaRPr sz="800" dirty="0">
              <a:latin typeface="Lato"/>
              <a:cs typeface="Lato"/>
            </a:endParaRPr>
          </a:p>
        </p:txBody>
      </p:sp>
      <p:sp>
        <p:nvSpPr>
          <p:cNvPr id="5" name="object 5"/>
          <p:cNvSpPr txBox="1"/>
          <p:nvPr/>
        </p:nvSpPr>
        <p:spPr>
          <a:xfrm>
            <a:off x="887299" y="1880971"/>
            <a:ext cx="2675890" cy="457882"/>
          </a:xfrm>
          <a:prstGeom prst="rect">
            <a:avLst/>
          </a:prstGeom>
        </p:spPr>
        <p:txBody>
          <a:bodyPr vert="horz" wrap="square" lIns="0" tIns="43180" rIns="0" bIns="0" rtlCol="0">
            <a:spAutoFit/>
          </a:bodyPr>
          <a:lstStyle/>
          <a:p>
            <a:pPr marL="12700">
              <a:lnSpc>
                <a:spcPct val="100000"/>
              </a:lnSpc>
              <a:spcBef>
                <a:spcPts val="340"/>
              </a:spcBef>
            </a:pPr>
            <a:r>
              <a:rPr sz="800" dirty="0">
                <a:solidFill>
                  <a:srgbClr val="4E575E"/>
                </a:solidFill>
                <a:latin typeface="Lato"/>
                <a:cs typeface="Lato"/>
              </a:rPr>
              <a:t>Responded to almost </a:t>
            </a:r>
            <a:r>
              <a:rPr sz="800" b="1" dirty="0">
                <a:solidFill>
                  <a:srgbClr val="DF3D4E"/>
                </a:solidFill>
                <a:latin typeface="Lato"/>
                <a:cs typeface="Lato"/>
              </a:rPr>
              <a:t>1,</a:t>
            </a:r>
            <a:r>
              <a:rPr lang="en-GB" sz="800" b="1" dirty="0">
                <a:solidFill>
                  <a:srgbClr val="DF3D4E"/>
                </a:solidFill>
                <a:latin typeface="Lato"/>
                <a:cs typeface="Lato"/>
              </a:rPr>
              <a:t>5</a:t>
            </a:r>
            <a:r>
              <a:rPr sz="800" b="1" dirty="0">
                <a:solidFill>
                  <a:srgbClr val="DF3D4E"/>
                </a:solidFill>
                <a:latin typeface="Lato"/>
                <a:cs typeface="Lato"/>
              </a:rPr>
              <a:t>00 requests</a:t>
            </a:r>
            <a:endParaRPr sz="800" dirty="0">
              <a:latin typeface="Lato"/>
              <a:cs typeface="Lato"/>
            </a:endParaRPr>
          </a:p>
          <a:p>
            <a:pPr marL="12700" marR="5080">
              <a:lnSpc>
                <a:spcPct val="125000"/>
              </a:lnSpc>
            </a:pPr>
            <a:r>
              <a:rPr sz="800" dirty="0">
                <a:solidFill>
                  <a:srgbClr val="4E575E"/>
                </a:solidFill>
                <a:latin typeface="Lato"/>
                <a:cs typeface="Lato"/>
              </a:rPr>
              <a:t>for advice from businesses that were not part of the Primary Authority scheme, similar to pre-pandemic levels.</a:t>
            </a:r>
            <a:endParaRPr sz="800" dirty="0">
              <a:latin typeface="Lato"/>
              <a:cs typeface="Lato"/>
            </a:endParaRPr>
          </a:p>
        </p:txBody>
      </p:sp>
      <p:sp>
        <p:nvSpPr>
          <p:cNvPr id="6" name="object 6"/>
          <p:cNvSpPr txBox="1"/>
          <p:nvPr/>
        </p:nvSpPr>
        <p:spPr>
          <a:xfrm>
            <a:off x="887299" y="2554172"/>
            <a:ext cx="2732405" cy="457882"/>
          </a:xfrm>
          <a:prstGeom prst="rect">
            <a:avLst/>
          </a:prstGeom>
        </p:spPr>
        <p:txBody>
          <a:bodyPr vert="horz" wrap="square" lIns="0" tIns="12700" rIns="0" bIns="0" rtlCol="0">
            <a:spAutoFit/>
          </a:bodyPr>
          <a:lstStyle/>
          <a:p>
            <a:pPr marL="12700" marR="5080">
              <a:lnSpc>
                <a:spcPct val="125000"/>
              </a:lnSpc>
              <a:spcBef>
                <a:spcPts val="100"/>
              </a:spcBef>
            </a:pPr>
            <a:r>
              <a:rPr sz="800" dirty="0">
                <a:solidFill>
                  <a:srgbClr val="4E575E"/>
                </a:solidFill>
                <a:latin typeface="Lato"/>
                <a:cs typeface="Lato"/>
              </a:rPr>
              <a:t>Over </a:t>
            </a:r>
            <a:r>
              <a:rPr lang="en-GB" sz="800" dirty="0">
                <a:solidFill>
                  <a:srgbClr val="4E575E"/>
                </a:solidFill>
                <a:latin typeface="Lato"/>
                <a:cs typeface="Lato"/>
              </a:rPr>
              <a:t>11</a:t>
            </a:r>
            <a:r>
              <a:rPr sz="800" dirty="0">
                <a:solidFill>
                  <a:srgbClr val="4E575E"/>
                </a:solidFill>
                <a:latin typeface="Lato"/>
                <a:cs typeface="Lato"/>
              </a:rPr>
              <a:t>,000 </a:t>
            </a:r>
            <a:r>
              <a:rPr sz="800" b="1" dirty="0">
                <a:solidFill>
                  <a:srgbClr val="DC3044"/>
                </a:solidFill>
                <a:latin typeface="Lato"/>
                <a:cs typeface="Lato"/>
              </a:rPr>
              <a:t>visits were carried out to businesses to ensure they comply with the law and provide advice </a:t>
            </a:r>
            <a:r>
              <a:rPr sz="800" dirty="0">
                <a:solidFill>
                  <a:srgbClr val="4E575E"/>
                </a:solidFill>
                <a:latin typeface="Lato"/>
                <a:cs typeface="Lato"/>
              </a:rPr>
              <a:t>to help them fi</a:t>
            </a:r>
            <a:r>
              <a:rPr lang="en-US" sz="800" dirty="0">
                <a:solidFill>
                  <a:srgbClr val="4E575E"/>
                </a:solidFill>
                <a:latin typeface="Lato"/>
                <a:cs typeface="Lato"/>
              </a:rPr>
              <a:t>x any </a:t>
            </a:r>
            <a:r>
              <a:rPr sz="800" dirty="0">
                <a:solidFill>
                  <a:srgbClr val="4E575E"/>
                </a:solidFill>
                <a:latin typeface="Lato"/>
                <a:cs typeface="Lato"/>
              </a:rPr>
              <a:t>non-compliance</a:t>
            </a:r>
            <a:endParaRPr sz="800" dirty="0">
              <a:latin typeface="Lato"/>
              <a:cs typeface="Lato"/>
            </a:endParaRPr>
          </a:p>
        </p:txBody>
      </p:sp>
      <p:sp>
        <p:nvSpPr>
          <p:cNvPr id="7" name="object 7"/>
          <p:cNvSpPr txBox="1"/>
          <p:nvPr/>
        </p:nvSpPr>
        <p:spPr>
          <a:xfrm>
            <a:off x="887299" y="4777297"/>
            <a:ext cx="2654935" cy="457882"/>
          </a:xfrm>
          <a:prstGeom prst="rect">
            <a:avLst/>
          </a:prstGeom>
        </p:spPr>
        <p:txBody>
          <a:bodyPr vert="horz" wrap="square" lIns="0" tIns="12700" rIns="0" bIns="0" rtlCol="0">
            <a:spAutoFit/>
          </a:bodyPr>
          <a:lstStyle/>
          <a:p>
            <a:pPr marL="12700" marR="5080">
              <a:lnSpc>
                <a:spcPct val="125000"/>
              </a:lnSpc>
              <a:spcBef>
                <a:spcPts val="100"/>
              </a:spcBef>
            </a:pPr>
            <a:r>
              <a:rPr sz="800" dirty="0">
                <a:solidFill>
                  <a:srgbClr val="4E575E"/>
                </a:solidFill>
                <a:latin typeface="Lato"/>
                <a:cs typeface="Lato"/>
              </a:rPr>
              <a:t>Nearly </a:t>
            </a:r>
            <a:r>
              <a:rPr lang="en-GB" sz="800" b="1" dirty="0">
                <a:solidFill>
                  <a:srgbClr val="DC3044"/>
                </a:solidFill>
                <a:latin typeface="Lato"/>
                <a:cs typeface="Lato"/>
              </a:rPr>
              <a:t>23,000 </a:t>
            </a:r>
            <a:r>
              <a:rPr sz="800" b="1" dirty="0">
                <a:solidFill>
                  <a:srgbClr val="DC3044"/>
                </a:solidFill>
                <a:latin typeface="Lato"/>
                <a:cs typeface="Lato"/>
              </a:rPr>
              <a:t>unsafe or non-compliant products were seized or removed from the market place </a:t>
            </a:r>
            <a:r>
              <a:rPr sz="800" dirty="0">
                <a:solidFill>
                  <a:srgbClr val="4E575E"/>
                </a:solidFill>
                <a:latin typeface="Lato"/>
                <a:cs typeface="Lato"/>
              </a:rPr>
              <a:t>following Trading Standards’ interventions.</a:t>
            </a:r>
            <a:endParaRPr sz="800" dirty="0">
              <a:latin typeface="Lato"/>
              <a:cs typeface="Lato"/>
            </a:endParaRPr>
          </a:p>
        </p:txBody>
      </p:sp>
      <p:sp>
        <p:nvSpPr>
          <p:cNvPr id="8" name="object 8"/>
          <p:cNvSpPr txBox="1"/>
          <p:nvPr/>
        </p:nvSpPr>
        <p:spPr>
          <a:xfrm>
            <a:off x="887299" y="5450497"/>
            <a:ext cx="2686685" cy="303994"/>
          </a:xfrm>
          <a:prstGeom prst="rect">
            <a:avLst/>
          </a:prstGeom>
        </p:spPr>
        <p:txBody>
          <a:bodyPr vert="horz" wrap="square" lIns="0" tIns="12700" rIns="0" bIns="0" rtlCol="0">
            <a:spAutoFit/>
          </a:bodyPr>
          <a:lstStyle/>
          <a:p>
            <a:pPr marL="12700" marR="5080">
              <a:lnSpc>
                <a:spcPct val="125000"/>
              </a:lnSpc>
              <a:spcBef>
                <a:spcPts val="100"/>
              </a:spcBef>
            </a:pPr>
            <a:r>
              <a:rPr sz="800" dirty="0">
                <a:solidFill>
                  <a:srgbClr val="4E575E"/>
                </a:solidFill>
                <a:latin typeface="Lato"/>
                <a:cs typeface="Lato"/>
              </a:rPr>
              <a:t>The </a:t>
            </a:r>
            <a:r>
              <a:rPr sz="800" b="1" dirty="0">
                <a:solidFill>
                  <a:srgbClr val="DC3044"/>
                </a:solidFill>
                <a:latin typeface="Lato"/>
                <a:cs typeface="Lato"/>
              </a:rPr>
              <a:t>savings to society</a:t>
            </a:r>
            <a:r>
              <a:rPr sz="800" dirty="0">
                <a:solidFill>
                  <a:srgbClr val="4E575E"/>
                </a:solidFill>
                <a:latin typeface="Lato"/>
                <a:cs typeface="Lato"/>
              </a:rPr>
              <a:t>, in terms of product value and injuries</a:t>
            </a:r>
            <a:r>
              <a:rPr lang="en-US" sz="800" dirty="0">
                <a:solidFill>
                  <a:srgbClr val="4E575E"/>
                </a:solidFill>
                <a:latin typeface="Lato"/>
                <a:cs typeface="Lato"/>
              </a:rPr>
              <a:t> </a:t>
            </a:r>
            <a:r>
              <a:rPr sz="800" dirty="0">
                <a:solidFill>
                  <a:srgbClr val="4E575E"/>
                </a:solidFill>
                <a:latin typeface="Lato"/>
                <a:cs typeface="Lato"/>
              </a:rPr>
              <a:t>and fires prevented, is over </a:t>
            </a:r>
            <a:r>
              <a:rPr sz="800" b="1" dirty="0">
                <a:solidFill>
                  <a:srgbClr val="DF3D4E"/>
                </a:solidFill>
                <a:latin typeface="Lato"/>
                <a:cs typeface="Lato"/>
              </a:rPr>
              <a:t>£</a:t>
            </a:r>
            <a:r>
              <a:rPr lang="en-GB" sz="800" b="1" dirty="0">
                <a:solidFill>
                  <a:srgbClr val="DF3D4E"/>
                </a:solidFill>
                <a:latin typeface="Lato"/>
                <a:cs typeface="Lato"/>
              </a:rPr>
              <a:t>835,000</a:t>
            </a:r>
            <a:r>
              <a:rPr sz="800" b="1" dirty="0">
                <a:solidFill>
                  <a:srgbClr val="DF3D4E"/>
                </a:solidFill>
                <a:latin typeface="Lato"/>
                <a:cs typeface="Lato"/>
              </a:rPr>
              <a:t>.</a:t>
            </a:r>
            <a:endParaRPr sz="800" dirty="0">
              <a:latin typeface="Lato"/>
              <a:cs typeface="Lato"/>
            </a:endParaRPr>
          </a:p>
        </p:txBody>
      </p:sp>
      <p:sp>
        <p:nvSpPr>
          <p:cNvPr id="9" name="object 9"/>
          <p:cNvSpPr txBox="1"/>
          <p:nvPr/>
        </p:nvSpPr>
        <p:spPr>
          <a:xfrm>
            <a:off x="887299" y="5971296"/>
            <a:ext cx="2767330" cy="635000"/>
          </a:xfrm>
          <a:prstGeom prst="rect">
            <a:avLst/>
          </a:prstGeom>
        </p:spPr>
        <p:txBody>
          <a:bodyPr vert="horz" wrap="square" lIns="0" tIns="12700" rIns="0" bIns="0" rtlCol="0">
            <a:spAutoFit/>
          </a:bodyPr>
          <a:lstStyle/>
          <a:p>
            <a:pPr marL="12700" marR="133985">
              <a:lnSpc>
                <a:spcPct val="125000"/>
              </a:lnSpc>
              <a:spcBef>
                <a:spcPts val="100"/>
              </a:spcBef>
            </a:pPr>
            <a:r>
              <a:rPr lang="en-GB" sz="800" dirty="0">
                <a:solidFill>
                  <a:srgbClr val="4E575E"/>
                </a:solidFill>
                <a:latin typeface="Lato"/>
                <a:cs typeface="Lato"/>
              </a:rPr>
              <a:t>Over</a:t>
            </a:r>
            <a:r>
              <a:rPr sz="800" dirty="0">
                <a:solidFill>
                  <a:srgbClr val="4E575E"/>
                </a:solidFill>
                <a:latin typeface="Lato"/>
                <a:cs typeface="Lato"/>
              </a:rPr>
              <a:t> </a:t>
            </a:r>
            <a:r>
              <a:rPr lang="en-GB" sz="800" b="1" dirty="0">
                <a:solidFill>
                  <a:srgbClr val="DC3044"/>
                </a:solidFill>
                <a:latin typeface="Lato"/>
                <a:cs typeface="Lato"/>
              </a:rPr>
              <a:t>1,5</a:t>
            </a:r>
            <a:r>
              <a:rPr sz="800" b="1" dirty="0">
                <a:solidFill>
                  <a:srgbClr val="DC3044"/>
                </a:solidFill>
                <a:latin typeface="Lato"/>
                <a:cs typeface="Lato"/>
              </a:rPr>
              <a:t>00 businesses </a:t>
            </a:r>
            <a:r>
              <a:rPr sz="800" dirty="0">
                <a:solidFill>
                  <a:srgbClr val="4E575E"/>
                </a:solidFill>
                <a:latin typeface="Lato"/>
                <a:cs typeface="Lato"/>
              </a:rPr>
              <a:t>were identified as </a:t>
            </a:r>
            <a:r>
              <a:rPr sz="800" b="1" dirty="0">
                <a:solidFill>
                  <a:srgbClr val="DF3D4E"/>
                </a:solidFill>
                <a:latin typeface="Lato"/>
                <a:cs typeface="Lato"/>
              </a:rPr>
              <a:t>supplying food that was misdescribed, did not correctly declare allergens</a:t>
            </a:r>
            <a:r>
              <a:rPr sz="800" dirty="0">
                <a:solidFill>
                  <a:srgbClr val="DF3D4E"/>
                </a:solidFill>
                <a:latin typeface="Lato"/>
                <a:cs typeface="Lato"/>
              </a:rPr>
              <a:t>,</a:t>
            </a:r>
            <a:endParaRPr sz="800" dirty="0">
              <a:latin typeface="Lato"/>
              <a:cs typeface="Lato"/>
            </a:endParaRPr>
          </a:p>
          <a:p>
            <a:pPr marL="12700" marR="5080">
              <a:lnSpc>
                <a:spcPct val="125000"/>
              </a:lnSpc>
            </a:pPr>
            <a:r>
              <a:rPr sz="800" b="1" dirty="0">
                <a:solidFill>
                  <a:srgbClr val="DF3D4E"/>
                </a:solidFill>
                <a:latin typeface="Lato"/>
                <a:cs typeface="Lato"/>
              </a:rPr>
              <a:t>contained toxic </a:t>
            </a:r>
            <a:r>
              <a:rPr sz="800" dirty="0">
                <a:solidFill>
                  <a:srgbClr val="4E575E"/>
                </a:solidFill>
                <a:latin typeface="Lato"/>
                <a:cs typeface="Lato"/>
              </a:rPr>
              <a:t>or </a:t>
            </a:r>
            <a:r>
              <a:rPr sz="800" b="1" dirty="0">
                <a:solidFill>
                  <a:srgbClr val="DC3044"/>
                </a:solidFill>
                <a:latin typeface="Lato"/>
                <a:cs typeface="Lato"/>
              </a:rPr>
              <a:t>illegal components or was involved in food fraud. </a:t>
            </a:r>
            <a:r>
              <a:rPr sz="800" dirty="0">
                <a:solidFill>
                  <a:srgbClr val="585F64"/>
                </a:solidFill>
                <a:latin typeface="Lato"/>
                <a:cs typeface="Lato"/>
              </a:rPr>
              <a:t>This was a </a:t>
            </a:r>
            <a:r>
              <a:rPr lang="en-GB" sz="800" b="1" dirty="0">
                <a:solidFill>
                  <a:srgbClr val="DC3044"/>
                </a:solidFill>
                <a:latin typeface="Lato"/>
                <a:cs typeface="Lato"/>
              </a:rPr>
              <a:t>small</a:t>
            </a:r>
            <a:r>
              <a:rPr sz="800" b="1" dirty="0">
                <a:solidFill>
                  <a:srgbClr val="DC3044"/>
                </a:solidFill>
                <a:latin typeface="Lato"/>
                <a:cs typeface="Lato"/>
              </a:rPr>
              <a:t> increase </a:t>
            </a:r>
            <a:r>
              <a:rPr sz="800" dirty="0">
                <a:solidFill>
                  <a:srgbClr val="585F64"/>
                </a:solidFill>
                <a:latin typeface="Lato"/>
                <a:cs typeface="Lato"/>
              </a:rPr>
              <a:t>on last year.</a:t>
            </a:r>
            <a:endParaRPr sz="800" dirty="0">
              <a:latin typeface="Lato"/>
              <a:cs typeface="Lato"/>
            </a:endParaRPr>
          </a:p>
        </p:txBody>
      </p:sp>
      <p:sp>
        <p:nvSpPr>
          <p:cNvPr id="10" name="object 10"/>
          <p:cNvSpPr txBox="1"/>
          <p:nvPr/>
        </p:nvSpPr>
        <p:spPr>
          <a:xfrm>
            <a:off x="887299" y="6796896"/>
            <a:ext cx="2677160" cy="303994"/>
          </a:xfrm>
          <a:prstGeom prst="rect">
            <a:avLst/>
          </a:prstGeom>
        </p:spPr>
        <p:txBody>
          <a:bodyPr vert="horz" wrap="square" lIns="0" tIns="12700" rIns="0" bIns="0" rtlCol="0">
            <a:spAutoFit/>
          </a:bodyPr>
          <a:lstStyle/>
          <a:p>
            <a:pPr marL="12700" marR="5080">
              <a:lnSpc>
                <a:spcPct val="125000"/>
              </a:lnSpc>
              <a:spcBef>
                <a:spcPts val="100"/>
              </a:spcBef>
            </a:pPr>
            <a:r>
              <a:rPr sz="800" dirty="0">
                <a:solidFill>
                  <a:srgbClr val="4E575E"/>
                </a:solidFill>
                <a:latin typeface="Lato"/>
                <a:cs typeface="Lato"/>
              </a:rPr>
              <a:t>Over </a:t>
            </a:r>
            <a:r>
              <a:rPr lang="en-GB" sz="800" b="1" dirty="0">
                <a:solidFill>
                  <a:srgbClr val="DC3044"/>
                </a:solidFill>
                <a:latin typeface="Lato"/>
                <a:cs typeface="Lato"/>
              </a:rPr>
              <a:t>850</a:t>
            </a:r>
            <a:r>
              <a:rPr sz="800" b="1" dirty="0">
                <a:solidFill>
                  <a:srgbClr val="DC3044"/>
                </a:solidFill>
                <a:latin typeface="Lato"/>
                <a:cs typeface="Lato"/>
              </a:rPr>
              <a:t> </a:t>
            </a:r>
            <a:r>
              <a:rPr sz="800" b="1" dirty="0">
                <a:solidFill>
                  <a:srgbClr val="DD3043"/>
                </a:solidFill>
                <a:latin typeface="Lato"/>
                <a:cs typeface="Lato"/>
              </a:rPr>
              <a:t>businesses</a:t>
            </a:r>
            <a:r>
              <a:rPr sz="800" b="1" dirty="0">
                <a:solidFill>
                  <a:srgbClr val="DC3044"/>
                </a:solidFill>
                <a:latin typeface="Lato"/>
                <a:cs typeface="Lato"/>
              </a:rPr>
              <a:t> </a:t>
            </a:r>
            <a:r>
              <a:rPr sz="800" dirty="0">
                <a:solidFill>
                  <a:srgbClr val="4E575E"/>
                </a:solidFill>
                <a:latin typeface="Lato"/>
                <a:cs typeface="Lato"/>
              </a:rPr>
              <a:t>were found to be in </a:t>
            </a:r>
            <a:r>
              <a:rPr sz="800" b="1" dirty="0">
                <a:solidFill>
                  <a:srgbClr val="DC3044"/>
                </a:solidFill>
                <a:latin typeface="Lato"/>
                <a:cs typeface="Lato"/>
              </a:rPr>
              <a:t>breach of animal health and welfare legislation</a:t>
            </a:r>
            <a:r>
              <a:rPr sz="800" dirty="0">
                <a:solidFill>
                  <a:srgbClr val="DC3044"/>
                </a:solidFill>
                <a:latin typeface="Lato"/>
                <a:cs typeface="Lato"/>
              </a:rPr>
              <a:t>.</a:t>
            </a:r>
            <a:endParaRPr sz="800" dirty="0">
              <a:latin typeface="Lato"/>
              <a:cs typeface="Lato"/>
            </a:endParaRPr>
          </a:p>
        </p:txBody>
      </p:sp>
      <p:sp>
        <p:nvSpPr>
          <p:cNvPr id="11" name="object 11"/>
          <p:cNvSpPr txBox="1"/>
          <p:nvPr/>
        </p:nvSpPr>
        <p:spPr>
          <a:xfrm>
            <a:off x="4271299" y="1786647"/>
            <a:ext cx="2641600" cy="303994"/>
          </a:xfrm>
          <a:prstGeom prst="rect">
            <a:avLst/>
          </a:prstGeom>
        </p:spPr>
        <p:txBody>
          <a:bodyPr vert="horz" wrap="square" lIns="0" tIns="12700" rIns="0" bIns="0" rtlCol="0">
            <a:spAutoFit/>
          </a:bodyPr>
          <a:lstStyle/>
          <a:p>
            <a:pPr marL="12700" marR="5080">
              <a:lnSpc>
                <a:spcPct val="125000"/>
              </a:lnSpc>
              <a:spcBef>
                <a:spcPts val="100"/>
              </a:spcBef>
            </a:pPr>
            <a:r>
              <a:rPr sz="800" dirty="0">
                <a:solidFill>
                  <a:srgbClr val="4E575E"/>
                </a:solidFill>
                <a:latin typeface="Lato"/>
                <a:cs typeface="Lato"/>
              </a:rPr>
              <a:t>Almost </a:t>
            </a:r>
            <a:r>
              <a:rPr lang="en-GB" sz="800" b="1" dirty="0">
                <a:solidFill>
                  <a:srgbClr val="DC3044"/>
                </a:solidFill>
                <a:latin typeface="Lato"/>
                <a:cs typeface="Lato"/>
              </a:rPr>
              <a:t>3</a:t>
            </a:r>
            <a:r>
              <a:rPr sz="800" b="1" dirty="0">
                <a:solidFill>
                  <a:srgbClr val="DC3044"/>
                </a:solidFill>
                <a:latin typeface="Lato"/>
                <a:cs typeface="Lato"/>
              </a:rPr>
              <a:t>,</a:t>
            </a:r>
            <a:r>
              <a:rPr lang="en-GB" sz="800" b="1" dirty="0">
                <a:solidFill>
                  <a:srgbClr val="DC3044"/>
                </a:solidFill>
                <a:latin typeface="Lato"/>
                <a:cs typeface="Lato"/>
              </a:rPr>
              <a:t>6</a:t>
            </a:r>
            <a:r>
              <a:rPr sz="800" b="1" dirty="0">
                <a:solidFill>
                  <a:srgbClr val="DC3044"/>
                </a:solidFill>
                <a:latin typeface="Lato"/>
                <a:cs typeface="Lato"/>
              </a:rPr>
              <a:t>00 businesses were subject to an intervention</a:t>
            </a:r>
            <a:r>
              <a:rPr sz="800" dirty="0">
                <a:solidFill>
                  <a:srgbClr val="4E575E"/>
                </a:solidFill>
                <a:latin typeface="Lato"/>
                <a:cs typeface="Lato"/>
              </a:rPr>
              <a:t>, such as advice, investigation or referral</a:t>
            </a:r>
            <a:endParaRPr sz="800" dirty="0">
              <a:latin typeface="Lato"/>
              <a:cs typeface="Lato"/>
            </a:endParaRPr>
          </a:p>
        </p:txBody>
      </p:sp>
      <p:sp>
        <p:nvSpPr>
          <p:cNvPr id="12" name="object 12"/>
          <p:cNvSpPr txBox="1"/>
          <p:nvPr/>
        </p:nvSpPr>
        <p:spPr>
          <a:xfrm>
            <a:off x="4271299" y="2307447"/>
            <a:ext cx="2587625" cy="457882"/>
          </a:xfrm>
          <a:prstGeom prst="rect">
            <a:avLst/>
          </a:prstGeom>
        </p:spPr>
        <p:txBody>
          <a:bodyPr vert="horz" wrap="square" lIns="0" tIns="12700" rIns="0" bIns="0" rtlCol="0">
            <a:spAutoFit/>
          </a:bodyPr>
          <a:lstStyle/>
          <a:p>
            <a:pPr marL="12700" marR="5080">
              <a:lnSpc>
                <a:spcPct val="125000"/>
              </a:lnSpc>
              <a:spcBef>
                <a:spcPts val="100"/>
              </a:spcBef>
            </a:pPr>
            <a:r>
              <a:rPr sz="800" dirty="0">
                <a:solidFill>
                  <a:srgbClr val="4E575E"/>
                </a:solidFill>
                <a:latin typeface="Lato"/>
                <a:cs typeface="Lato"/>
              </a:rPr>
              <a:t>Over </a:t>
            </a:r>
            <a:r>
              <a:rPr lang="en-GB" sz="800" b="1" dirty="0">
                <a:solidFill>
                  <a:srgbClr val="DC3044"/>
                </a:solidFill>
                <a:latin typeface="Lato"/>
                <a:cs typeface="Lato"/>
              </a:rPr>
              <a:t>12,300</a:t>
            </a:r>
            <a:r>
              <a:rPr sz="800" b="1" dirty="0">
                <a:solidFill>
                  <a:srgbClr val="DC3044"/>
                </a:solidFill>
                <a:latin typeface="Lato"/>
                <a:cs typeface="Lato"/>
              </a:rPr>
              <a:t> counterfeit products with a market value of £</a:t>
            </a:r>
            <a:r>
              <a:rPr lang="en-GB" sz="800" b="1" dirty="0">
                <a:solidFill>
                  <a:srgbClr val="DC3044"/>
                </a:solidFill>
                <a:latin typeface="Lato"/>
                <a:cs typeface="Lato"/>
              </a:rPr>
              <a:t>217,000</a:t>
            </a:r>
            <a:r>
              <a:rPr sz="800" dirty="0">
                <a:solidFill>
                  <a:srgbClr val="4E575E"/>
                </a:solidFill>
                <a:latin typeface="Lato"/>
                <a:cs typeface="Lato"/>
              </a:rPr>
              <a:t>, which breach the intellectual property of legitimate businesses, were seized</a:t>
            </a:r>
            <a:endParaRPr sz="800" dirty="0">
              <a:latin typeface="Lato"/>
              <a:cs typeface="Lato"/>
            </a:endParaRPr>
          </a:p>
        </p:txBody>
      </p:sp>
      <p:sp>
        <p:nvSpPr>
          <p:cNvPr id="13" name="object 13"/>
          <p:cNvSpPr txBox="1"/>
          <p:nvPr/>
        </p:nvSpPr>
        <p:spPr>
          <a:xfrm>
            <a:off x="4271299" y="4603323"/>
            <a:ext cx="2806065" cy="303994"/>
          </a:xfrm>
          <a:prstGeom prst="rect">
            <a:avLst/>
          </a:prstGeom>
        </p:spPr>
        <p:txBody>
          <a:bodyPr vert="horz" wrap="square" lIns="0" tIns="12700" rIns="0" bIns="0" rtlCol="0">
            <a:spAutoFit/>
          </a:bodyPr>
          <a:lstStyle/>
          <a:p>
            <a:pPr marL="12700" marR="5080">
              <a:lnSpc>
                <a:spcPct val="125000"/>
              </a:lnSpc>
              <a:spcBef>
                <a:spcPts val="100"/>
              </a:spcBef>
            </a:pPr>
            <a:r>
              <a:rPr lang="en-GB" sz="800" b="1" dirty="0">
                <a:solidFill>
                  <a:srgbClr val="DC3044"/>
                </a:solidFill>
                <a:latin typeface="Lato"/>
                <a:cs typeface="Lato"/>
              </a:rPr>
              <a:t>170</a:t>
            </a:r>
            <a:r>
              <a:rPr sz="800" b="1" dirty="0">
                <a:solidFill>
                  <a:srgbClr val="DC3044"/>
                </a:solidFill>
                <a:latin typeface="Lato"/>
                <a:cs typeface="Lato"/>
              </a:rPr>
              <a:t> premises </a:t>
            </a:r>
            <a:r>
              <a:rPr sz="800" dirty="0">
                <a:solidFill>
                  <a:srgbClr val="4E575E"/>
                </a:solidFill>
                <a:latin typeface="Lato"/>
                <a:cs typeface="Lato"/>
              </a:rPr>
              <a:t>were tested for</a:t>
            </a:r>
            <a:r>
              <a:rPr lang="en-GB" sz="800" dirty="0">
                <a:solidFill>
                  <a:srgbClr val="4E575E"/>
                </a:solidFill>
                <a:latin typeface="Lato"/>
                <a:cs typeface="Lato"/>
              </a:rPr>
              <a:t> the under age sale of </a:t>
            </a:r>
            <a:r>
              <a:rPr sz="800" dirty="0">
                <a:solidFill>
                  <a:srgbClr val="4E575E"/>
                </a:solidFill>
                <a:latin typeface="Lato"/>
                <a:cs typeface="Lato"/>
              </a:rPr>
              <a:t> </a:t>
            </a:r>
            <a:r>
              <a:rPr sz="800" b="1" dirty="0">
                <a:solidFill>
                  <a:srgbClr val="DC3044"/>
                </a:solidFill>
                <a:latin typeface="Lato"/>
                <a:cs typeface="Lato"/>
              </a:rPr>
              <a:t>alcohol</a:t>
            </a:r>
            <a:r>
              <a:rPr sz="800" dirty="0">
                <a:solidFill>
                  <a:srgbClr val="4E575E"/>
                </a:solidFill>
                <a:latin typeface="Lato"/>
                <a:cs typeface="Lato"/>
              </a:rPr>
              <a:t>, the averag</a:t>
            </a:r>
            <a:r>
              <a:rPr lang="en-US" sz="800" dirty="0">
                <a:solidFill>
                  <a:srgbClr val="4E575E"/>
                </a:solidFill>
                <a:latin typeface="Lato"/>
                <a:cs typeface="Lato"/>
              </a:rPr>
              <a:t>e </a:t>
            </a:r>
            <a:r>
              <a:rPr sz="800" dirty="0">
                <a:solidFill>
                  <a:srgbClr val="4E575E"/>
                </a:solidFill>
                <a:latin typeface="Lato"/>
                <a:cs typeface="Lato"/>
              </a:rPr>
              <a:t>failure rate was</a:t>
            </a:r>
            <a:r>
              <a:rPr sz="800" b="1" dirty="0">
                <a:solidFill>
                  <a:srgbClr val="DD3043"/>
                </a:solidFill>
                <a:latin typeface="Lato"/>
                <a:cs typeface="Lato"/>
              </a:rPr>
              <a:t> </a:t>
            </a:r>
            <a:r>
              <a:rPr lang="en-GB" sz="800" b="1" dirty="0">
                <a:solidFill>
                  <a:srgbClr val="DD3043"/>
                </a:solidFill>
                <a:latin typeface="Lato"/>
                <a:cs typeface="Lato"/>
              </a:rPr>
              <a:t>13</a:t>
            </a:r>
            <a:r>
              <a:rPr sz="800" b="1" dirty="0">
                <a:solidFill>
                  <a:srgbClr val="DD3043"/>
                </a:solidFill>
                <a:latin typeface="Lato"/>
                <a:cs typeface="Lato"/>
              </a:rPr>
              <a:t>%</a:t>
            </a:r>
          </a:p>
        </p:txBody>
      </p:sp>
      <p:sp>
        <p:nvSpPr>
          <p:cNvPr id="14" name="object 14"/>
          <p:cNvSpPr txBox="1"/>
          <p:nvPr/>
        </p:nvSpPr>
        <p:spPr>
          <a:xfrm>
            <a:off x="4271299" y="5124124"/>
            <a:ext cx="2759710" cy="303994"/>
          </a:xfrm>
          <a:prstGeom prst="rect">
            <a:avLst/>
          </a:prstGeom>
        </p:spPr>
        <p:txBody>
          <a:bodyPr vert="horz" wrap="square" lIns="0" tIns="12700" rIns="0" bIns="0" rtlCol="0">
            <a:spAutoFit/>
          </a:bodyPr>
          <a:lstStyle/>
          <a:p>
            <a:pPr marL="12700" marR="5080">
              <a:lnSpc>
                <a:spcPct val="125000"/>
              </a:lnSpc>
              <a:spcBef>
                <a:spcPts val="100"/>
              </a:spcBef>
            </a:pPr>
            <a:r>
              <a:rPr lang="en-GB" sz="800" b="1" dirty="0">
                <a:solidFill>
                  <a:srgbClr val="DD3043"/>
                </a:solidFill>
                <a:latin typeface="Lato"/>
                <a:cs typeface="Lato"/>
              </a:rPr>
              <a:t>23</a:t>
            </a:r>
            <a:r>
              <a:rPr sz="800" b="1" dirty="0">
                <a:solidFill>
                  <a:srgbClr val="DD3043"/>
                </a:solidFill>
                <a:latin typeface="Lato"/>
                <a:cs typeface="Lato"/>
              </a:rPr>
              <a:t> premises </a:t>
            </a:r>
            <a:r>
              <a:rPr sz="800" dirty="0">
                <a:solidFill>
                  <a:srgbClr val="4E575E"/>
                </a:solidFill>
                <a:latin typeface="Lato"/>
                <a:cs typeface="Lato"/>
              </a:rPr>
              <a:t>were tested for </a:t>
            </a:r>
            <a:r>
              <a:rPr lang="en-GB" sz="800" dirty="0">
                <a:solidFill>
                  <a:srgbClr val="4E575E"/>
                </a:solidFill>
                <a:latin typeface="Lato"/>
                <a:cs typeface="Lato"/>
              </a:rPr>
              <a:t>the under age sale of </a:t>
            </a:r>
            <a:r>
              <a:rPr sz="800" b="1" dirty="0">
                <a:solidFill>
                  <a:srgbClr val="DC3044"/>
                </a:solidFill>
                <a:latin typeface="Lato"/>
                <a:cs typeface="Lato"/>
              </a:rPr>
              <a:t>tobacco</a:t>
            </a:r>
            <a:r>
              <a:rPr sz="800" dirty="0">
                <a:solidFill>
                  <a:srgbClr val="4E575E"/>
                </a:solidFill>
                <a:latin typeface="Lato"/>
                <a:cs typeface="Lato"/>
              </a:rPr>
              <a:t>, the averag</a:t>
            </a:r>
            <a:r>
              <a:rPr lang="en-US" sz="800" dirty="0">
                <a:solidFill>
                  <a:srgbClr val="4E575E"/>
                </a:solidFill>
                <a:latin typeface="Lato"/>
                <a:cs typeface="Lato"/>
              </a:rPr>
              <a:t>e </a:t>
            </a:r>
            <a:r>
              <a:rPr sz="800" dirty="0">
                <a:solidFill>
                  <a:srgbClr val="4E575E"/>
                </a:solidFill>
                <a:latin typeface="Lato"/>
                <a:cs typeface="Lato"/>
              </a:rPr>
              <a:t>failure rate was </a:t>
            </a:r>
            <a:r>
              <a:rPr lang="en-GB" sz="800" b="1" dirty="0">
                <a:solidFill>
                  <a:srgbClr val="DD3043"/>
                </a:solidFill>
                <a:latin typeface="Lato"/>
                <a:cs typeface="Lato"/>
              </a:rPr>
              <a:t>21</a:t>
            </a:r>
            <a:r>
              <a:rPr sz="800" b="1" dirty="0">
                <a:solidFill>
                  <a:srgbClr val="DD3043"/>
                </a:solidFill>
                <a:latin typeface="Lato"/>
                <a:cs typeface="Lato"/>
              </a:rPr>
              <a:t>%</a:t>
            </a:r>
          </a:p>
        </p:txBody>
      </p:sp>
      <p:sp>
        <p:nvSpPr>
          <p:cNvPr id="15" name="object 15"/>
          <p:cNvSpPr txBox="1"/>
          <p:nvPr/>
        </p:nvSpPr>
        <p:spPr>
          <a:xfrm>
            <a:off x="4271299" y="5644922"/>
            <a:ext cx="2783205" cy="303994"/>
          </a:xfrm>
          <a:prstGeom prst="rect">
            <a:avLst/>
          </a:prstGeom>
        </p:spPr>
        <p:txBody>
          <a:bodyPr vert="horz" wrap="square" lIns="0" tIns="12700" rIns="0" bIns="0" rtlCol="0">
            <a:spAutoFit/>
          </a:bodyPr>
          <a:lstStyle/>
          <a:p>
            <a:pPr marL="12700" marR="5080">
              <a:lnSpc>
                <a:spcPct val="125000"/>
              </a:lnSpc>
              <a:spcBef>
                <a:spcPts val="100"/>
              </a:spcBef>
            </a:pPr>
            <a:r>
              <a:rPr sz="800" b="1" dirty="0">
                <a:solidFill>
                  <a:srgbClr val="DC3044"/>
                </a:solidFill>
                <a:latin typeface="Lato"/>
                <a:cs typeface="Lato"/>
              </a:rPr>
              <a:t>3</a:t>
            </a:r>
            <a:r>
              <a:rPr lang="en-GB" sz="800" b="1" dirty="0">
                <a:solidFill>
                  <a:srgbClr val="DC3044"/>
                </a:solidFill>
                <a:latin typeface="Lato"/>
                <a:cs typeface="Lato"/>
              </a:rPr>
              <a:t>16</a:t>
            </a:r>
            <a:r>
              <a:rPr sz="800" b="1" dirty="0">
                <a:solidFill>
                  <a:srgbClr val="DC3044"/>
                </a:solidFill>
                <a:latin typeface="Lato"/>
                <a:cs typeface="Lato"/>
              </a:rPr>
              <a:t> premises </a:t>
            </a:r>
            <a:r>
              <a:rPr sz="800" dirty="0">
                <a:solidFill>
                  <a:srgbClr val="4E575E"/>
                </a:solidFill>
                <a:latin typeface="Lato"/>
                <a:cs typeface="Lato"/>
              </a:rPr>
              <a:t>were tested for other products, including vaping products</a:t>
            </a:r>
            <a:r>
              <a:rPr lang="en-GB" sz="800" dirty="0">
                <a:solidFill>
                  <a:srgbClr val="4E575E"/>
                </a:solidFill>
                <a:latin typeface="Lato"/>
                <a:cs typeface="Lato"/>
              </a:rPr>
              <a:t>;</a:t>
            </a:r>
            <a:r>
              <a:rPr sz="800" dirty="0">
                <a:solidFill>
                  <a:srgbClr val="4E575E"/>
                </a:solidFill>
                <a:latin typeface="Lato"/>
                <a:cs typeface="Lato"/>
              </a:rPr>
              <a:t> the average failure rate </a:t>
            </a:r>
            <a:r>
              <a:rPr lang="en-GB" sz="800" dirty="0">
                <a:solidFill>
                  <a:srgbClr val="4E575E"/>
                </a:solidFill>
                <a:latin typeface="Lato"/>
                <a:cs typeface="Lato"/>
              </a:rPr>
              <a:t>for vapes </a:t>
            </a:r>
            <a:r>
              <a:rPr sz="800" dirty="0">
                <a:solidFill>
                  <a:srgbClr val="4E575E"/>
                </a:solidFill>
                <a:latin typeface="Lato"/>
                <a:cs typeface="Lato"/>
              </a:rPr>
              <a:t>was </a:t>
            </a:r>
            <a:r>
              <a:rPr lang="en-GB" sz="800" b="1" dirty="0">
                <a:solidFill>
                  <a:srgbClr val="DD3043"/>
                </a:solidFill>
                <a:latin typeface="Lato"/>
                <a:cs typeface="Lato"/>
              </a:rPr>
              <a:t>23</a:t>
            </a:r>
            <a:r>
              <a:rPr sz="800" b="1" dirty="0">
                <a:solidFill>
                  <a:srgbClr val="DD3043"/>
                </a:solidFill>
                <a:latin typeface="Lato"/>
                <a:cs typeface="Lato"/>
              </a:rPr>
              <a:t>%</a:t>
            </a:r>
          </a:p>
        </p:txBody>
      </p:sp>
      <p:sp>
        <p:nvSpPr>
          <p:cNvPr id="16" name="object 16"/>
          <p:cNvSpPr txBox="1"/>
          <p:nvPr/>
        </p:nvSpPr>
        <p:spPr>
          <a:xfrm>
            <a:off x="4271299" y="6165723"/>
            <a:ext cx="2595245" cy="412934"/>
          </a:xfrm>
          <a:prstGeom prst="rect">
            <a:avLst/>
          </a:prstGeom>
        </p:spPr>
        <p:txBody>
          <a:bodyPr vert="horz" wrap="square" lIns="0" tIns="43180" rIns="0" bIns="0" rtlCol="0">
            <a:spAutoFit/>
          </a:bodyPr>
          <a:lstStyle/>
          <a:p>
            <a:pPr marL="12700">
              <a:lnSpc>
                <a:spcPct val="100000"/>
              </a:lnSpc>
              <a:spcBef>
                <a:spcPts val="340"/>
              </a:spcBef>
            </a:pPr>
            <a:r>
              <a:rPr lang="en-GB" sz="800" b="1" dirty="0">
                <a:solidFill>
                  <a:srgbClr val="4E575E"/>
                </a:solidFill>
                <a:latin typeface="Lato"/>
                <a:cs typeface="Lato"/>
              </a:rPr>
              <a:t>Nearly </a:t>
            </a:r>
            <a:r>
              <a:rPr lang="en-GB" sz="800" b="1" dirty="0">
                <a:solidFill>
                  <a:srgbClr val="DD3043"/>
                </a:solidFill>
                <a:latin typeface="Lato"/>
                <a:cs typeface="Lato"/>
              </a:rPr>
              <a:t>1.5 million </a:t>
            </a:r>
            <a:r>
              <a:rPr sz="800" b="1" dirty="0">
                <a:solidFill>
                  <a:srgbClr val="DC3044"/>
                </a:solidFill>
                <a:latin typeface="Lato"/>
                <a:cs typeface="Lato"/>
              </a:rPr>
              <a:t>illicit cigarettes </a:t>
            </a:r>
            <a:r>
              <a:rPr sz="800" dirty="0">
                <a:solidFill>
                  <a:srgbClr val="4E575E"/>
                </a:solidFill>
                <a:latin typeface="Lato"/>
                <a:cs typeface="Lato"/>
              </a:rPr>
              <a:t>w</a:t>
            </a:r>
            <a:r>
              <a:rPr lang="en-GB" sz="800" dirty="0">
                <a:solidFill>
                  <a:srgbClr val="4E575E"/>
                </a:solidFill>
                <a:latin typeface="Lato"/>
                <a:cs typeface="Lato"/>
              </a:rPr>
              <a:t>ere</a:t>
            </a:r>
            <a:r>
              <a:rPr sz="800" dirty="0">
                <a:solidFill>
                  <a:srgbClr val="4E575E"/>
                </a:solidFill>
                <a:latin typeface="Lato"/>
                <a:cs typeface="Lato"/>
              </a:rPr>
              <a:t> seized, </a:t>
            </a:r>
            <a:r>
              <a:rPr lang="en-GB" sz="800" dirty="0">
                <a:solidFill>
                  <a:srgbClr val="4E575E"/>
                </a:solidFill>
                <a:latin typeface="Lato"/>
                <a:cs typeface="Lato"/>
              </a:rPr>
              <a:t>together with </a:t>
            </a:r>
            <a:r>
              <a:rPr lang="en-GB" sz="800" b="1" dirty="0">
                <a:solidFill>
                  <a:srgbClr val="DD3043"/>
                </a:solidFill>
                <a:latin typeface="Lato"/>
                <a:cs typeface="Lato"/>
              </a:rPr>
              <a:t>201 kg of illicit hand-rolling tobacco</a:t>
            </a:r>
            <a:r>
              <a:rPr lang="en-GB" sz="800" dirty="0">
                <a:solidFill>
                  <a:srgbClr val="DD3043"/>
                </a:solidFill>
                <a:latin typeface="Lato"/>
                <a:cs typeface="Lato"/>
              </a:rPr>
              <a:t> </a:t>
            </a:r>
            <a:r>
              <a:rPr sz="800" dirty="0">
                <a:solidFill>
                  <a:srgbClr val="4E575E"/>
                </a:solidFill>
                <a:latin typeface="Lato"/>
                <a:cs typeface="Lato"/>
              </a:rPr>
              <a:t>worth a</a:t>
            </a:r>
            <a:r>
              <a:rPr lang="en-GB" sz="800" dirty="0">
                <a:solidFill>
                  <a:srgbClr val="4E575E"/>
                </a:solidFill>
                <a:latin typeface="Lato"/>
                <a:cs typeface="Lato"/>
              </a:rPr>
              <a:t> combined street value of </a:t>
            </a:r>
            <a:r>
              <a:rPr sz="800" b="1" dirty="0">
                <a:solidFill>
                  <a:srgbClr val="DC3044"/>
                </a:solidFill>
                <a:latin typeface="Lato"/>
                <a:cs typeface="Lato"/>
              </a:rPr>
              <a:t>£</a:t>
            </a:r>
            <a:r>
              <a:rPr lang="en-GB" sz="800" b="1" dirty="0">
                <a:solidFill>
                  <a:srgbClr val="DC3044"/>
                </a:solidFill>
                <a:latin typeface="Lato"/>
                <a:cs typeface="Lato"/>
              </a:rPr>
              <a:t>385,000</a:t>
            </a:r>
            <a:endParaRPr sz="800" dirty="0">
              <a:latin typeface="Lato"/>
              <a:cs typeface="Lato"/>
            </a:endParaRPr>
          </a:p>
        </p:txBody>
      </p:sp>
      <p:sp>
        <p:nvSpPr>
          <p:cNvPr id="17" name="object 17"/>
          <p:cNvSpPr txBox="1"/>
          <p:nvPr/>
        </p:nvSpPr>
        <p:spPr>
          <a:xfrm>
            <a:off x="4234469" y="6667373"/>
            <a:ext cx="2624455" cy="259045"/>
          </a:xfrm>
          <a:prstGeom prst="rect">
            <a:avLst/>
          </a:prstGeom>
        </p:spPr>
        <p:txBody>
          <a:bodyPr vert="horz" wrap="square" lIns="0" tIns="12700" rIns="0" bIns="0" rtlCol="0">
            <a:spAutoFit/>
          </a:bodyPr>
          <a:lstStyle/>
          <a:p>
            <a:pPr marL="12700" marR="5080">
              <a:lnSpc>
                <a:spcPct val="100000"/>
              </a:lnSpc>
              <a:spcBef>
                <a:spcPts val="100"/>
              </a:spcBef>
            </a:pPr>
            <a:r>
              <a:rPr lang="en-GB" sz="800" b="1" dirty="0">
                <a:solidFill>
                  <a:srgbClr val="DD3043"/>
                </a:solidFill>
                <a:latin typeface="Lato"/>
                <a:cs typeface="Lato"/>
              </a:rPr>
              <a:t>100 premises </a:t>
            </a:r>
            <a:r>
              <a:rPr lang="en-GB" sz="800" dirty="0">
                <a:solidFill>
                  <a:srgbClr val="4E575E"/>
                </a:solidFill>
                <a:latin typeface="Lato"/>
                <a:cs typeface="Lato"/>
              </a:rPr>
              <a:t>were tested for sales of illegal tobacco.  The failure rate was a staggering </a:t>
            </a:r>
            <a:r>
              <a:rPr lang="en-GB" sz="800" b="1" dirty="0">
                <a:solidFill>
                  <a:srgbClr val="DD3043"/>
                </a:solidFill>
                <a:latin typeface="Lato"/>
                <a:cs typeface="Lato"/>
              </a:rPr>
              <a:t>88%</a:t>
            </a:r>
            <a:endParaRPr sz="800" b="1" dirty="0">
              <a:solidFill>
                <a:srgbClr val="DD3043"/>
              </a:solidFill>
              <a:latin typeface="Lato"/>
              <a:cs typeface="Lato"/>
            </a:endParaRPr>
          </a:p>
        </p:txBody>
      </p:sp>
      <p:sp>
        <p:nvSpPr>
          <p:cNvPr id="18" name="object 18"/>
          <p:cNvSpPr/>
          <p:nvPr/>
        </p:nvSpPr>
        <p:spPr>
          <a:xfrm>
            <a:off x="508901" y="507178"/>
            <a:ext cx="6555740" cy="0"/>
          </a:xfrm>
          <a:custGeom>
            <a:avLst/>
            <a:gdLst/>
            <a:ahLst/>
            <a:cxnLst/>
            <a:rect l="l" t="t" r="r" b="b"/>
            <a:pathLst>
              <a:path w="6555740">
                <a:moveTo>
                  <a:pt x="0" y="0"/>
                </a:moveTo>
                <a:lnTo>
                  <a:pt x="6555498" y="0"/>
                </a:lnTo>
              </a:path>
            </a:pathLst>
          </a:custGeom>
          <a:ln w="6350">
            <a:solidFill>
              <a:srgbClr val="DC3044"/>
            </a:solidFill>
          </a:ln>
        </p:spPr>
        <p:txBody>
          <a:bodyPr wrap="square" lIns="0" tIns="0" rIns="0" bIns="0" rtlCol="0"/>
          <a:lstStyle/>
          <a:p>
            <a:endParaRPr/>
          </a:p>
        </p:txBody>
      </p:sp>
      <p:sp>
        <p:nvSpPr>
          <p:cNvPr id="19" name="object 19"/>
          <p:cNvSpPr/>
          <p:nvPr/>
        </p:nvSpPr>
        <p:spPr>
          <a:xfrm>
            <a:off x="508901" y="862673"/>
            <a:ext cx="6555740" cy="0"/>
          </a:xfrm>
          <a:custGeom>
            <a:avLst/>
            <a:gdLst/>
            <a:ahLst/>
            <a:cxnLst/>
            <a:rect l="l" t="t" r="r" b="b"/>
            <a:pathLst>
              <a:path w="6555740">
                <a:moveTo>
                  <a:pt x="0" y="0"/>
                </a:moveTo>
                <a:lnTo>
                  <a:pt x="6555498" y="0"/>
                </a:lnTo>
              </a:path>
            </a:pathLst>
          </a:custGeom>
          <a:ln w="6350">
            <a:solidFill>
              <a:srgbClr val="DC3044"/>
            </a:solidFill>
          </a:ln>
        </p:spPr>
        <p:txBody>
          <a:bodyPr wrap="square" lIns="0" tIns="0" rIns="0" bIns="0" rtlCol="0"/>
          <a:lstStyle/>
          <a:p>
            <a:endParaRPr/>
          </a:p>
        </p:txBody>
      </p:sp>
      <p:sp>
        <p:nvSpPr>
          <p:cNvPr id="20" name="object 20"/>
          <p:cNvSpPr txBox="1"/>
          <p:nvPr/>
        </p:nvSpPr>
        <p:spPr>
          <a:xfrm>
            <a:off x="491299" y="592169"/>
            <a:ext cx="6497320" cy="1098550"/>
          </a:xfrm>
          <a:prstGeom prst="rect">
            <a:avLst/>
          </a:prstGeom>
        </p:spPr>
        <p:txBody>
          <a:bodyPr vert="horz" wrap="square" lIns="0" tIns="12700" rIns="0" bIns="0" rtlCol="0">
            <a:spAutoFit/>
          </a:bodyPr>
          <a:lstStyle/>
          <a:p>
            <a:pPr marL="17145">
              <a:lnSpc>
                <a:spcPct val="100000"/>
              </a:lnSpc>
              <a:spcBef>
                <a:spcPts val="100"/>
              </a:spcBef>
            </a:pPr>
            <a:r>
              <a:rPr sz="1100" b="1" dirty="0">
                <a:solidFill>
                  <a:srgbClr val="DC3044"/>
                </a:solidFill>
                <a:latin typeface="Lato"/>
                <a:cs typeface="Lato"/>
              </a:rPr>
              <a:t>SUPPORTING THE LOCAL ECONOMY</a:t>
            </a:r>
            <a:endParaRPr sz="1100" dirty="0">
              <a:latin typeface="Lato"/>
              <a:cs typeface="Lato"/>
            </a:endParaRPr>
          </a:p>
          <a:p>
            <a:pPr>
              <a:lnSpc>
                <a:spcPct val="100000"/>
              </a:lnSpc>
              <a:spcBef>
                <a:spcPts val="10"/>
              </a:spcBef>
            </a:pPr>
            <a:endParaRPr sz="1100" dirty="0">
              <a:latin typeface="Lato"/>
              <a:cs typeface="Lato"/>
            </a:endParaRPr>
          </a:p>
          <a:p>
            <a:pPr marL="12700" marR="5080">
              <a:lnSpc>
                <a:spcPct val="125000"/>
              </a:lnSpc>
              <a:spcBef>
                <a:spcPts val="5"/>
              </a:spcBef>
            </a:pPr>
            <a:r>
              <a:rPr sz="800" dirty="0">
                <a:solidFill>
                  <a:srgbClr val="4E575E"/>
                </a:solidFill>
                <a:latin typeface="Lato"/>
                <a:cs typeface="Lato"/>
              </a:rPr>
              <a:t>Businesses have always needed advice and support from Trading Standards to help them navigate the range of laws that ensure they trade fairly and their products are safe. This year, as businesses continue to recover from the impacts of Covid, and face supply chain and energy cost issues, the ability to access the correct advice and have confidence has never been more important.</a:t>
            </a:r>
            <a:endParaRPr sz="800" dirty="0">
              <a:latin typeface="Lato"/>
              <a:cs typeface="Lato"/>
            </a:endParaRPr>
          </a:p>
          <a:p>
            <a:pPr>
              <a:lnSpc>
                <a:spcPct val="100000"/>
              </a:lnSpc>
              <a:spcBef>
                <a:spcPts val="30"/>
              </a:spcBef>
            </a:pPr>
            <a:endParaRPr sz="1000" dirty="0">
              <a:latin typeface="Lato"/>
              <a:cs typeface="Lato"/>
            </a:endParaRPr>
          </a:p>
          <a:p>
            <a:pPr marL="12700">
              <a:lnSpc>
                <a:spcPct val="100000"/>
              </a:lnSpc>
            </a:pPr>
            <a:r>
              <a:rPr sz="800" b="1" dirty="0">
                <a:solidFill>
                  <a:srgbClr val="DC3044"/>
                </a:solidFill>
                <a:latin typeface="Lato"/>
                <a:cs typeface="Lato"/>
              </a:rPr>
              <a:t>Key statistics for 2022/23 included:</a:t>
            </a:r>
            <a:endParaRPr sz="800" dirty="0">
              <a:latin typeface="Lato"/>
              <a:cs typeface="Lato"/>
            </a:endParaRPr>
          </a:p>
        </p:txBody>
      </p:sp>
      <p:pic>
        <p:nvPicPr>
          <p:cNvPr id="21" name="object 21"/>
          <p:cNvPicPr/>
          <p:nvPr/>
        </p:nvPicPr>
        <p:blipFill>
          <a:blip r:embed="rId2" cstate="print"/>
          <a:stretch>
            <a:fillRect/>
          </a:stretch>
        </p:blipFill>
        <p:spPr>
          <a:xfrm>
            <a:off x="3924002" y="2359647"/>
            <a:ext cx="252685" cy="235375"/>
          </a:xfrm>
          <a:prstGeom prst="rect">
            <a:avLst/>
          </a:prstGeom>
        </p:spPr>
      </p:pic>
      <p:pic>
        <p:nvPicPr>
          <p:cNvPr id="22" name="object 22"/>
          <p:cNvPicPr/>
          <p:nvPr/>
        </p:nvPicPr>
        <p:blipFill>
          <a:blip r:embed="rId3" cstate="print"/>
          <a:stretch>
            <a:fillRect/>
          </a:stretch>
        </p:blipFill>
        <p:spPr>
          <a:xfrm>
            <a:off x="511093" y="1914954"/>
            <a:ext cx="249364" cy="230797"/>
          </a:xfrm>
          <a:prstGeom prst="rect">
            <a:avLst/>
          </a:prstGeom>
        </p:spPr>
      </p:pic>
      <p:pic>
        <p:nvPicPr>
          <p:cNvPr id="23" name="object 23"/>
          <p:cNvPicPr/>
          <p:nvPr/>
        </p:nvPicPr>
        <p:blipFill>
          <a:blip r:embed="rId4" cstate="print"/>
          <a:stretch>
            <a:fillRect/>
          </a:stretch>
        </p:blipFill>
        <p:spPr>
          <a:xfrm>
            <a:off x="508459" y="2620116"/>
            <a:ext cx="251993" cy="246735"/>
          </a:xfrm>
          <a:prstGeom prst="rect">
            <a:avLst/>
          </a:prstGeom>
        </p:spPr>
      </p:pic>
      <p:pic>
        <p:nvPicPr>
          <p:cNvPr id="24" name="object 24"/>
          <p:cNvPicPr/>
          <p:nvPr/>
        </p:nvPicPr>
        <p:blipFill>
          <a:blip r:embed="rId5" cstate="print"/>
          <a:stretch>
            <a:fillRect/>
          </a:stretch>
        </p:blipFill>
        <p:spPr>
          <a:xfrm>
            <a:off x="3906004" y="1829286"/>
            <a:ext cx="251993" cy="244462"/>
          </a:xfrm>
          <a:prstGeom prst="rect">
            <a:avLst/>
          </a:prstGeom>
        </p:spPr>
      </p:pic>
      <p:sp>
        <p:nvSpPr>
          <p:cNvPr id="25" name="object 25"/>
          <p:cNvSpPr/>
          <p:nvPr/>
        </p:nvSpPr>
        <p:spPr>
          <a:xfrm>
            <a:off x="556666" y="5998832"/>
            <a:ext cx="179705" cy="401955"/>
          </a:xfrm>
          <a:custGeom>
            <a:avLst/>
            <a:gdLst/>
            <a:ahLst/>
            <a:cxnLst/>
            <a:rect l="l" t="t" r="r" b="b"/>
            <a:pathLst>
              <a:path w="179704" h="401954">
                <a:moveTo>
                  <a:pt x="37388" y="7734"/>
                </a:moveTo>
                <a:lnTo>
                  <a:pt x="35521" y="5905"/>
                </a:lnTo>
                <a:lnTo>
                  <a:pt x="30924" y="5905"/>
                </a:lnTo>
                <a:lnTo>
                  <a:pt x="29057" y="7734"/>
                </a:lnTo>
                <a:lnTo>
                  <a:pt x="29057" y="117386"/>
                </a:lnTo>
                <a:lnTo>
                  <a:pt x="30924" y="119202"/>
                </a:lnTo>
                <a:lnTo>
                  <a:pt x="33223" y="119202"/>
                </a:lnTo>
                <a:lnTo>
                  <a:pt x="35521" y="119202"/>
                </a:lnTo>
                <a:lnTo>
                  <a:pt x="37388" y="117386"/>
                </a:lnTo>
                <a:lnTo>
                  <a:pt x="37388" y="7734"/>
                </a:lnTo>
                <a:close/>
              </a:path>
              <a:path w="179704" h="401954">
                <a:moveTo>
                  <a:pt x="67551" y="7734"/>
                </a:moveTo>
                <a:lnTo>
                  <a:pt x="65684" y="5905"/>
                </a:lnTo>
                <a:lnTo>
                  <a:pt x="61087" y="5905"/>
                </a:lnTo>
                <a:lnTo>
                  <a:pt x="59220" y="7734"/>
                </a:lnTo>
                <a:lnTo>
                  <a:pt x="59220" y="117386"/>
                </a:lnTo>
                <a:lnTo>
                  <a:pt x="61087" y="119202"/>
                </a:lnTo>
                <a:lnTo>
                  <a:pt x="63385" y="119202"/>
                </a:lnTo>
                <a:lnTo>
                  <a:pt x="65684" y="119202"/>
                </a:lnTo>
                <a:lnTo>
                  <a:pt x="67551" y="117386"/>
                </a:lnTo>
                <a:lnTo>
                  <a:pt x="67551" y="7734"/>
                </a:lnTo>
                <a:close/>
              </a:path>
              <a:path w="179704" h="401954">
                <a:moveTo>
                  <a:pt x="96608" y="7747"/>
                </a:moveTo>
                <a:lnTo>
                  <a:pt x="94742" y="5918"/>
                </a:lnTo>
                <a:lnTo>
                  <a:pt x="92443" y="5918"/>
                </a:lnTo>
                <a:lnTo>
                  <a:pt x="90144" y="5918"/>
                </a:lnTo>
                <a:lnTo>
                  <a:pt x="88277" y="7747"/>
                </a:lnTo>
                <a:lnTo>
                  <a:pt x="88277" y="122707"/>
                </a:lnTo>
                <a:lnTo>
                  <a:pt x="86639" y="134874"/>
                </a:lnTo>
                <a:lnTo>
                  <a:pt x="81953" y="145884"/>
                </a:lnTo>
                <a:lnTo>
                  <a:pt x="74637" y="155067"/>
                </a:lnTo>
                <a:lnTo>
                  <a:pt x="65049" y="161785"/>
                </a:lnTo>
                <a:lnTo>
                  <a:pt x="58039" y="165277"/>
                </a:lnTo>
                <a:lnTo>
                  <a:pt x="53657" y="172491"/>
                </a:lnTo>
                <a:lnTo>
                  <a:pt x="59296" y="385660"/>
                </a:lnTo>
                <a:lnTo>
                  <a:pt x="58191" y="388404"/>
                </a:lnTo>
                <a:lnTo>
                  <a:pt x="54051" y="392569"/>
                </a:lnTo>
                <a:lnTo>
                  <a:pt x="51269" y="393712"/>
                </a:lnTo>
                <a:lnTo>
                  <a:pt x="45326" y="393712"/>
                </a:lnTo>
                <a:lnTo>
                  <a:pt x="42557" y="392569"/>
                </a:lnTo>
                <a:lnTo>
                  <a:pt x="38404" y="388404"/>
                </a:lnTo>
                <a:lnTo>
                  <a:pt x="37312" y="385660"/>
                </a:lnTo>
                <a:lnTo>
                  <a:pt x="42951" y="172491"/>
                </a:lnTo>
                <a:lnTo>
                  <a:pt x="38557" y="165277"/>
                </a:lnTo>
                <a:lnTo>
                  <a:pt x="9969" y="134874"/>
                </a:lnTo>
                <a:lnTo>
                  <a:pt x="8318" y="122707"/>
                </a:lnTo>
                <a:lnTo>
                  <a:pt x="8318" y="7747"/>
                </a:lnTo>
                <a:lnTo>
                  <a:pt x="6451" y="5918"/>
                </a:lnTo>
                <a:lnTo>
                  <a:pt x="1854" y="5918"/>
                </a:lnTo>
                <a:lnTo>
                  <a:pt x="0" y="7747"/>
                </a:lnTo>
                <a:lnTo>
                  <a:pt x="0" y="122707"/>
                </a:lnTo>
                <a:lnTo>
                  <a:pt x="1968" y="137096"/>
                </a:lnTo>
                <a:lnTo>
                  <a:pt x="7569" y="150139"/>
                </a:lnTo>
                <a:lnTo>
                  <a:pt x="16332" y="161036"/>
                </a:lnTo>
                <a:lnTo>
                  <a:pt x="27787" y="169049"/>
                </a:lnTo>
                <a:lnTo>
                  <a:pt x="31940" y="171119"/>
                </a:lnTo>
                <a:lnTo>
                  <a:pt x="34544" y="175399"/>
                </a:lnTo>
                <a:lnTo>
                  <a:pt x="28930" y="387667"/>
                </a:lnTo>
                <a:lnTo>
                  <a:pt x="30873" y="392506"/>
                </a:lnTo>
                <a:lnTo>
                  <a:pt x="38176" y="399846"/>
                </a:lnTo>
                <a:lnTo>
                  <a:pt x="43065" y="401866"/>
                </a:lnTo>
                <a:lnTo>
                  <a:pt x="53530" y="401866"/>
                </a:lnTo>
                <a:lnTo>
                  <a:pt x="58432" y="399846"/>
                </a:lnTo>
                <a:lnTo>
                  <a:pt x="65735" y="392506"/>
                </a:lnTo>
                <a:lnTo>
                  <a:pt x="67665" y="387667"/>
                </a:lnTo>
                <a:lnTo>
                  <a:pt x="62052" y="175399"/>
                </a:lnTo>
                <a:lnTo>
                  <a:pt x="64655" y="171119"/>
                </a:lnTo>
                <a:lnTo>
                  <a:pt x="94640" y="137096"/>
                </a:lnTo>
                <a:lnTo>
                  <a:pt x="96608" y="122707"/>
                </a:lnTo>
                <a:lnTo>
                  <a:pt x="96608" y="7747"/>
                </a:lnTo>
                <a:close/>
              </a:path>
              <a:path w="179704" h="401954">
                <a:moveTo>
                  <a:pt x="179514" y="112166"/>
                </a:moveTo>
                <a:lnTo>
                  <a:pt x="174764" y="74472"/>
                </a:lnTo>
                <a:lnTo>
                  <a:pt x="171386" y="63220"/>
                </a:lnTo>
                <a:lnTo>
                  <a:pt x="171386" y="141439"/>
                </a:lnTo>
                <a:lnTo>
                  <a:pt x="166192" y="195922"/>
                </a:lnTo>
                <a:lnTo>
                  <a:pt x="153670" y="256044"/>
                </a:lnTo>
                <a:lnTo>
                  <a:pt x="152171" y="261848"/>
                </a:lnTo>
                <a:lnTo>
                  <a:pt x="155917" y="382524"/>
                </a:lnTo>
                <a:lnTo>
                  <a:pt x="156006" y="385648"/>
                </a:lnTo>
                <a:lnTo>
                  <a:pt x="154901" y="388404"/>
                </a:lnTo>
                <a:lnTo>
                  <a:pt x="150761" y="392557"/>
                </a:lnTo>
                <a:lnTo>
                  <a:pt x="147980" y="393712"/>
                </a:lnTo>
                <a:lnTo>
                  <a:pt x="142036" y="393712"/>
                </a:lnTo>
                <a:lnTo>
                  <a:pt x="139268" y="392557"/>
                </a:lnTo>
                <a:lnTo>
                  <a:pt x="135115" y="388404"/>
                </a:lnTo>
                <a:lnTo>
                  <a:pt x="134023" y="385648"/>
                </a:lnTo>
                <a:lnTo>
                  <a:pt x="134099" y="382524"/>
                </a:lnTo>
                <a:lnTo>
                  <a:pt x="133591" y="9728"/>
                </a:lnTo>
                <a:lnTo>
                  <a:pt x="159956" y="52311"/>
                </a:lnTo>
                <a:lnTo>
                  <a:pt x="169303" y="93319"/>
                </a:lnTo>
                <a:lnTo>
                  <a:pt x="171386" y="141439"/>
                </a:lnTo>
                <a:lnTo>
                  <a:pt x="171386" y="63220"/>
                </a:lnTo>
                <a:lnTo>
                  <a:pt x="164973" y="41846"/>
                </a:lnTo>
                <a:lnTo>
                  <a:pt x="150101" y="14312"/>
                </a:lnTo>
                <a:lnTo>
                  <a:pt x="146227" y="9728"/>
                </a:lnTo>
                <a:lnTo>
                  <a:pt x="137337" y="0"/>
                </a:lnTo>
                <a:lnTo>
                  <a:pt x="129540" y="0"/>
                </a:lnTo>
                <a:lnTo>
                  <a:pt x="128524" y="215"/>
                </a:lnTo>
                <a:lnTo>
                  <a:pt x="126174" y="1333"/>
                </a:lnTo>
                <a:lnTo>
                  <a:pt x="125260" y="2755"/>
                </a:lnTo>
                <a:lnTo>
                  <a:pt x="125590" y="242100"/>
                </a:lnTo>
                <a:lnTo>
                  <a:pt x="125691" y="385648"/>
                </a:lnTo>
                <a:lnTo>
                  <a:pt x="125641" y="387654"/>
                </a:lnTo>
                <a:lnTo>
                  <a:pt x="127584" y="392493"/>
                </a:lnTo>
                <a:lnTo>
                  <a:pt x="134886" y="399834"/>
                </a:lnTo>
                <a:lnTo>
                  <a:pt x="139776" y="401853"/>
                </a:lnTo>
                <a:lnTo>
                  <a:pt x="150241" y="401853"/>
                </a:lnTo>
                <a:lnTo>
                  <a:pt x="155143" y="399834"/>
                </a:lnTo>
                <a:lnTo>
                  <a:pt x="161226" y="393712"/>
                </a:lnTo>
                <a:lnTo>
                  <a:pt x="162445" y="392493"/>
                </a:lnTo>
                <a:lnTo>
                  <a:pt x="164376" y="387654"/>
                </a:lnTo>
                <a:lnTo>
                  <a:pt x="164249" y="382524"/>
                </a:lnTo>
                <a:lnTo>
                  <a:pt x="160515" y="262877"/>
                </a:lnTo>
                <a:lnTo>
                  <a:pt x="160743" y="261848"/>
                </a:lnTo>
                <a:lnTo>
                  <a:pt x="170815" y="218414"/>
                </a:lnTo>
                <a:lnTo>
                  <a:pt x="179197" y="154813"/>
                </a:lnTo>
                <a:lnTo>
                  <a:pt x="179514" y="112166"/>
                </a:lnTo>
                <a:close/>
              </a:path>
            </a:pathLst>
          </a:custGeom>
          <a:solidFill>
            <a:srgbClr val="DC3044"/>
          </a:solidFill>
        </p:spPr>
        <p:txBody>
          <a:bodyPr wrap="square" lIns="0" tIns="0" rIns="0" bIns="0" rtlCol="0"/>
          <a:lstStyle/>
          <a:p>
            <a:endParaRPr/>
          </a:p>
        </p:txBody>
      </p:sp>
      <p:pic>
        <p:nvPicPr>
          <p:cNvPr id="26" name="object 26"/>
          <p:cNvPicPr/>
          <p:nvPr/>
        </p:nvPicPr>
        <p:blipFill>
          <a:blip r:embed="rId6" cstate="print"/>
          <a:stretch>
            <a:fillRect/>
          </a:stretch>
        </p:blipFill>
        <p:spPr>
          <a:xfrm>
            <a:off x="3889315" y="4671038"/>
            <a:ext cx="249364" cy="237159"/>
          </a:xfrm>
          <a:prstGeom prst="rect">
            <a:avLst/>
          </a:prstGeom>
        </p:spPr>
      </p:pic>
      <p:grpSp>
        <p:nvGrpSpPr>
          <p:cNvPr id="27" name="object 27"/>
          <p:cNvGrpSpPr/>
          <p:nvPr/>
        </p:nvGrpSpPr>
        <p:grpSpPr>
          <a:xfrm>
            <a:off x="3905986" y="5130691"/>
            <a:ext cx="253409" cy="224073"/>
            <a:chOff x="3905986" y="5130691"/>
            <a:chExt cx="253409" cy="224073"/>
          </a:xfrm>
        </p:grpSpPr>
        <p:pic>
          <p:nvPicPr>
            <p:cNvPr id="28" name="object 28"/>
            <p:cNvPicPr/>
            <p:nvPr/>
          </p:nvPicPr>
          <p:blipFill>
            <a:blip r:embed="rId7" cstate="print"/>
            <a:stretch>
              <a:fillRect/>
            </a:stretch>
          </p:blipFill>
          <p:spPr>
            <a:xfrm>
              <a:off x="3930347" y="5130691"/>
              <a:ext cx="229048" cy="103766"/>
            </a:xfrm>
            <a:prstGeom prst="rect">
              <a:avLst/>
            </a:prstGeom>
          </p:spPr>
        </p:pic>
        <p:sp>
          <p:nvSpPr>
            <p:cNvPr id="29" name="object 29"/>
            <p:cNvSpPr/>
            <p:nvPr/>
          </p:nvSpPr>
          <p:spPr>
            <a:xfrm>
              <a:off x="3905986" y="5254434"/>
              <a:ext cx="252095" cy="100330"/>
            </a:xfrm>
            <a:custGeom>
              <a:avLst/>
              <a:gdLst/>
              <a:ahLst/>
              <a:cxnLst/>
              <a:rect l="l" t="t" r="r" b="b"/>
              <a:pathLst>
                <a:path w="252095" h="100329">
                  <a:moveTo>
                    <a:pt x="89446" y="68986"/>
                  </a:moveTo>
                  <a:lnTo>
                    <a:pt x="87223" y="66941"/>
                  </a:lnTo>
                  <a:lnTo>
                    <a:pt x="84505" y="66941"/>
                  </a:lnTo>
                  <a:lnTo>
                    <a:pt x="81788" y="66941"/>
                  </a:lnTo>
                  <a:lnTo>
                    <a:pt x="79578" y="68986"/>
                  </a:lnTo>
                  <a:lnTo>
                    <a:pt x="79578" y="74015"/>
                  </a:lnTo>
                  <a:lnTo>
                    <a:pt x="81788" y="76060"/>
                  </a:lnTo>
                  <a:lnTo>
                    <a:pt x="87249" y="76060"/>
                  </a:lnTo>
                  <a:lnTo>
                    <a:pt x="89446" y="74015"/>
                  </a:lnTo>
                  <a:lnTo>
                    <a:pt x="89446" y="68986"/>
                  </a:lnTo>
                  <a:close/>
                </a:path>
                <a:path w="252095" h="100329">
                  <a:moveTo>
                    <a:pt x="252006" y="7645"/>
                  </a:moveTo>
                  <a:lnTo>
                    <a:pt x="243751" y="0"/>
                  </a:lnTo>
                  <a:lnTo>
                    <a:pt x="242163" y="0"/>
                  </a:lnTo>
                  <a:lnTo>
                    <a:pt x="242163" y="12674"/>
                  </a:lnTo>
                  <a:lnTo>
                    <a:pt x="242163" y="63385"/>
                  </a:lnTo>
                  <a:lnTo>
                    <a:pt x="238315" y="66941"/>
                  </a:lnTo>
                  <a:lnTo>
                    <a:pt x="103886" y="66941"/>
                  </a:lnTo>
                  <a:lnTo>
                    <a:pt x="101688" y="68986"/>
                  </a:lnTo>
                  <a:lnTo>
                    <a:pt x="101688" y="74028"/>
                  </a:lnTo>
                  <a:lnTo>
                    <a:pt x="103886" y="76060"/>
                  </a:lnTo>
                  <a:lnTo>
                    <a:pt x="228663" y="76060"/>
                  </a:lnTo>
                  <a:lnTo>
                    <a:pt x="228663" y="87718"/>
                  </a:lnTo>
                  <a:lnTo>
                    <a:pt x="225031" y="91084"/>
                  </a:lnTo>
                  <a:lnTo>
                    <a:pt x="26987" y="91084"/>
                  </a:lnTo>
                  <a:lnTo>
                    <a:pt x="23342" y="87718"/>
                  </a:lnTo>
                  <a:lnTo>
                    <a:pt x="23342" y="76060"/>
                  </a:lnTo>
                  <a:lnTo>
                    <a:pt x="65125" y="76060"/>
                  </a:lnTo>
                  <a:lnTo>
                    <a:pt x="67335" y="74028"/>
                  </a:lnTo>
                  <a:lnTo>
                    <a:pt x="67335" y="68986"/>
                  </a:lnTo>
                  <a:lnTo>
                    <a:pt x="65125" y="66941"/>
                  </a:lnTo>
                  <a:lnTo>
                    <a:pt x="13690" y="66941"/>
                  </a:lnTo>
                  <a:lnTo>
                    <a:pt x="9855" y="63385"/>
                  </a:lnTo>
                  <a:lnTo>
                    <a:pt x="9855" y="12674"/>
                  </a:lnTo>
                  <a:lnTo>
                    <a:pt x="13690" y="9118"/>
                  </a:lnTo>
                  <a:lnTo>
                    <a:pt x="40474" y="9118"/>
                  </a:lnTo>
                  <a:lnTo>
                    <a:pt x="40474" y="16179"/>
                  </a:lnTo>
                  <a:lnTo>
                    <a:pt x="42176" y="23926"/>
                  </a:lnTo>
                  <a:lnTo>
                    <a:pt x="46799" y="30251"/>
                  </a:lnTo>
                  <a:lnTo>
                    <a:pt x="53644" y="34518"/>
                  </a:lnTo>
                  <a:lnTo>
                    <a:pt x="62014" y="36093"/>
                  </a:lnTo>
                  <a:lnTo>
                    <a:pt x="70396" y="34518"/>
                  </a:lnTo>
                  <a:lnTo>
                    <a:pt x="77241" y="30251"/>
                  </a:lnTo>
                  <a:lnTo>
                    <a:pt x="79629" y="26974"/>
                  </a:lnTo>
                  <a:lnTo>
                    <a:pt x="81864" y="23926"/>
                  </a:lnTo>
                  <a:lnTo>
                    <a:pt x="83553" y="16179"/>
                  </a:lnTo>
                  <a:lnTo>
                    <a:pt x="83553" y="9118"/>
                  </a:lnTo>
                  <a:lnTo>
                    <a:pt x="168452" y="9118"/>
                  </a:lnTo>
                  <a:lnTo>
                    <a:pt x="168452" y="16179"/>
                  </a:lnTo>
                  <a:lnTo>
                    <a:pt x="170154" y="23926"/>
                  </a:lnTo>
                  <a:lnTo>
                    <a:pt x="174764" y="30251"/>
                  </a:lnTo>
                  <a:lnTo>
                    <a:pt x="181610" y="34518"/>
                  </a:lnTo>
                  <a:lnTo>
                    <a:pt x="189979" y="36093"/>
                  </a:lnTo>
                  <a:lnTo>
                    <a:pt x="198361" y="34518"/>
                  </a:lnTo>
                  <a:lnTo>
                    <a:pt x="205206" y="30251"/>
                  </a:lnTo>
                  <a:lnTo>
                    <a:pt x="207594" y="26974"/>
                  </a:lnTo>
                  <a:lnTo>
                    <a:pt x="209829" y="23926"/>
                  </a:lnTo>
                  <a:lnTo>
                    <a:pt x="211518" y="16179"/>
                  </a:lnTo>
                  <a:lnTo>
                    <a:pt x="211518" y="9118"/>
                  </a:lnTo>
                  <a:lnTo>
                    <a:pt x="238315" y="9118"/>
                  </a:lnTo>
                  <a:lnTo>
                    <a:pt x="242163" y="12674"/>
                  </a:lnTo>
                  <a:lnTo>
                    <a:pt x="242163" y="0"/>
                  </a:lnTo>
                  <a:lnTo>
                    <a:pt x="203873" y="0"/>
                  </a:lnTo>
                  <a:lnTo>
                    <a:pt x="201676" y="2044"/>
                  </a:lnTo>
                  <a:lnTo>
                    <a:pt x="201676" y="22136"/>
                  </a:lnTo>
                  <a:lnTo>
                    <a:pt x="196430" y="26974"/>
                  </a:lnTo>
                  <a:lnTo>
                    <a:pt x="183540" y="26974"/>
                  </a:lnTo>
                  <a:lnTo>
                    <a:pt x="178295" y="22136"/>
                  </a:lnTo>
                  <a:lnTo>
                    <a:pt x="178295" y="9118"/>
                  </a:lnTo>
                  <a:lnTo>
                    <a:pt x="178295" y="2044"/>
                  </a:lnTo>
                  <a:lnTo>
                    <a:pt x="176098" y="0"/>
                  </a:lnTo>
                  <a:lnTo>
                    <a:pt x="75920" y="0"/>
                  </a:lnTo>
                  <a:lnTo>
                    <a:pt x="73710" y="2044"/>
                  </a:lnTo>
                  <a:lnTo>
                    <a:pt x="73710" y="22136"/>
                  </a:lnTo>
                  <a:lnTo>
                    <a:pt x="68465" y="26974"/>
                  </a:lnTo>
                  <a:lnTo>
                    <a:pt x="55562" y="26974"/>
                  </a:lnTo>
                  <a:lnTo>
                    <a:pt x="50317" y="22136"/>
                  </a:lnTo>
                  <a:lnTo>
                    <a:pt x="50317" y="9118"/>
                  </a:lnTo>
                  <a:lnTo>
                    <a:pt x="50317" y="2044"/>
                  </a:lnTo>
                  <a:lnTo>
                    <a:pt x="48120" y="0"/>
                  </a:lnTo>
                  <a:lnTo>
                    <a:pt x="8267" y="0"/>
                  </a:lnTo>
                  <a:lnTo>
                    <a:pt x="0" y="7645"/>
                  </a:lnTo>
                  <a:lnTo>
                    <a:pt x="88" y="66941"/>
                  </a:lnTo>
                  <a:lnTo>
                    <a:pt x="5727" y="73444"/>
                  </a:lnTo>
                  <a:lnTo>
                    <a:pt x="13500" y="75438"/>
                  </a:lnTo>
                  <a:lnTo>
                    <a:pt x="13500" y="92748"/>
                  </a:lnTo>
                  <a:lnTo>
                    <a:pt x="21551" y="100203"/>
                  </a:lnTo>
                  <a:lnTo>
                    <a:pt x="230454" y="100203"/>
                  </a:lnTo>
                  <a:lnTo>
                    <a:pt x="238518" y="92748"/>
                  </a:lnTo>
                  <a:lnTo>
                    <a:pt x="238518" y="91084"/>
                  </a:lnTo>
                  <a:lnTo>
                    <a:pt x="238518" y="75438"/>
                  </a:lnTo>
                  <a:lnTo>
                    <a:pt x="246278" y="73444"/>
                  </a:lnTo>
                  <a:lnTo>
                    <a:pt x="251917" y="66941"/>
                  </a:lnTo>
                  <a:lnTo>
                    <a:pt x="252006" y="9118"/>
                  </a:lnTo>
                  <a:lnTo>
                    <a:pt x="252006" y="7645"/>
                  </a:lnTo>
                  <a:close/>
                </a:path>
              </a:pathLst>
            </a:custGeom>
            <a:solidFill>
              <a:srgbClr val="DC3044"/>
            </a:solidFill>
          </p:spPr>
          <p:txBody>
            <a:bodyPr wrap="square" lIns="0" tIns="0" rIns="0" bIns="0" rtlCol="0"/>
            <a:lstStyle/>
            <a:p>
              <a:endParaRPr/>
            </a:p>
          </p:txBody>
        </p:sp>
      </p:grpSp>
      <p:sp>
        <p:nvSpPr>
          <p:cNvPr id="30" name="object 30"/>
          <p:cNvSpPr/>
          <p:nvPr/>
        </p:nvSpPr>
        <p:spPr>
          <a:xfrm>
            <a:off x="3923997" y="6125158"/>
            <a:ext cx="180340" cy="299085"/>
          </a:xfrm>
          <a:custGeom>
            <a:avLst/>
            <a:gdLst/>
            <a:ahLst/>
            <a:cxnLst/>
            <a:rect l="l" t="t" r="r" b="b"/>
            <a:pathLst>
              <a:path w="180339" h="299085">
                <a:moveTo>
                  <a:pt x="37185" y="37719"/>
                </a:moveTo>
                <a:lnTo>
                  <a:pt x="28575" y="37719"/>
                </a:lnTo>
                <a:lnTo>
                  <a:pt x="28575" y="48285"/>
                </a:lnTo>
                <a:lnTo>
                  <a:pt x="1930" y="48285"/>
                </a:lnTo>
                <a:lnTo>
                  <a:pt x="0" y="50241"/>
                </a:lnTo>
                <a:lnTo>
                  <a:pt x="0" y="292176"/>
                </a:lnTo>
                <a:lnTo>
                  <a:pt x="6210" y="298475"/>
                </a:lnTo>
                <a:lnTo>
                  <a:pt x="173799" y="298475"/>
                </a:lnTo>
                <a:lnTo>
                  <a:pt x="179997" y="292176"/>
                </a:lnTo>
                <a:lnTo>
                  <a:pt x="179997" y="289737"/>
                </a:lnTo>
                <a:lnTo>
                  <a:pt x="10960" y="289737"/>
                </a:lnTo>
                <a:lnTo>
                  <a:pt x="8623" y="287362"/>
                </a:lnTo>
                <a:lnTo>
                  <a:pt x="8623" y="209321"/>
                </a:lnTo>
                <a:lnTo>
                  <a:pt x="22661" y="198247"/>
                </a:lnTo>
                <a:lnTo>
                  <a:pt x="8623" y="198247"/>
                </a:lnTo>
                <a:lnTo>
                  <a:pt x="8623" y="124637"/>
                </a:lnTo>
                <a:lnTo>
                  <a:pt x="39573" y="124637"/>
                </a:lnTo>
                <a:lnTo>
                  <a:pt x="41503" y="122682"/>
                </a:lnTo>
                <a:lnTo>
                  <a:pt x="41503" y="117856"/>
                </a:lnTo>
                <a:lnTo>
                  <a:pt x="39573" y="115900"/>
                </a:lnTo>
                <a:lnTo>
                  <a:pt x="8623" y="115900"/>
                </a:lnTo>
                <a:lnTo>
                  <a:pt x="8623" y="57035"/>
                </a:lnTo>
                <a:lnTo>
                  <a:pt x="38395" y="57035"/>
                </a:lnTo>
                <a:lnTo>
                  <a:pt x="37207" y="52209"/>
                </a:lnTo>
                <a:lnTo>
                  <a:pt x="37185" y="37719"/>
                </a:lnTo>
                <a:close/>
              </a:path>
              <a:path w="180339" h="299085">
                <a:moveTo>
                  <a:pt x="104054" y="145122"/>
                </a:moveTo>
                <a:lnTo>
                  <a:pt x="90004" y="145122"/>
                </a:lnTo>
                <a:lnTo>
                  <a:pt x="171386" y="209321"/>
                </a:lnTo>
                <a:lnTo>
                  <a:pt x="171386" y="287362"/>
                </a:lnTo>
                <a:lnTo>
                  <a:pt x="169049" y="289737"/>
                </a:lnTo>
                <a:lnTo>
                  <a:pt x="179997" y="289737"/>
                </a:lnTo>
                <a:lnTo>
                  <a:pt x="179997" y="198247"/>
                </a:lnTo>
                <a:lnTo>
                  <a:pt x="171386" y="198247"/>
                </a:lnTo>
                <a:lnTo>
                  <a:pt x="104054" y="145122"/>
                </a:lnTo>
                <a:close/>
              </a:path>
              <a:path w="180339" h="299085">
                <a:moveTo>
                  <a:pt x="91097" y="134899"/>
                </a:moveTo>
                <a:lnTo>
                  <a:pt x="88912" y="134899"/>
                </a:lnTo>
                <a:lnTo>
                  <a:pt x="8623" y="198247"/>
                </a:lnTo>
                <a:lnTo>
                  <a:pt x="22661" y="198247"/>
                </a:lnTo>
                <a:lnTo>
                  <a:pt x="90004" y="145122"/>
                </a:lnTo>
                <a:lnTo>
                  <a:pt x="104054" y="145122"/>
                </a:lnTo>
                <a:lnTo>
                  <a:pt x="91097" y="134899"/>
                </a:lnTo>
                <a:close/>
              </a:path>
              <a:path w="180339" h="299085">
                <a:moveTo>
                  <a:pt x="179997" y="57035"/>
                </a:moveTo>
                <a:lnTo>
                  <a:pt x="171386" y="57035"/>
                </a:lnTo>
                <a:lnTo>
                  <a:pt x="171386" y="115900"/>
                </a:lnTo>
                <a:lnTo>
                  <a:pt x="52006" y="115900"/>
                </a:lnTo>
                <a:lnTo>
                  <a:pt x="50076" y="117856"/>
                </a:lnTo>
                <a:lnTo>
                  <a:pt x="50076" y="122682"/>
                </a:lnTo>
                <a:lnTo>
                  <a:pt x="52006" y="124637"/>
                </a:lnTo>
                <a:lnTo>
                  <a:pt x="171386" y="124637"/>
                </a:lnTo>
                <a:lnTo>
                  <a:pt x="171386" y="198247"/>
                </a:lnTo>
                <a:lnTo>
                  <a:pt x="179997" y="198247"/>
                </a:lnTo>
                <a:lnTo>
                  <a:pt x="179997" y="57035"/>
                </a:lnTo>
                <a:close/>
              </a:path>
              <a:path w="180339" h="299085">
                <a:moveTo>
                  <a:pt x="38395" y="57035"/>
                </a:moveTo>
                <a:lnTo>
                  <a:pt x="29514" y="57035"/>
                </a:lnTo>
                <a:lnTo>
                  <a:pt x="38696" y="94297"/>
                </a:lnTo>
                <a:lnTo>
                  <a:pt x="40424" y="95669"/>
                </a:lnTo>
                <a:lnTo>
                  <a:pt x="139585" y="95669"/>
                </a:lnTo>
                <a:lnTo>
                  <a:pt x="141312" y="94297"/>
                </a:lnTo>
                <a:lnTo>
                  <a:pt x="143131" y="86918"/>
                </a:lnTo>
                <a:lnTo>
                  <a:pt x="45758" y="86918"/>
                </a:lnTo>
                <a:lnTo>
                  <a:pt x="44348" y="81178"/>
                </a:lnTo>
                <a:lnTo>
                  <a:pt x="56222" y="81178"/>
                </a:lnTo>
                <a:lnTo>
                  <a:pt x="56222" y="72440"/>
                </a:lnTo>
                <a:lnTo>
                  <a:pt x="42189" y="72440"/>
                </a:lnTo>
                <a:lnTo>
                  <a:pt x="38395" y="57035"/>
                </a:lnTo>
                <a:close/>
              </a:path>
              <a:path w="180339" h="299085">
                <a:moveTo>
                  <a:pt x="56222" y="81178"/>
                </a:moveTo>
                <a:lnTo>
                  <a:pt x="47612" y="81178"/>
                </a:lnTo>
                <a:lnTo>
                  <a:pt x="47612" y="86918"/>
                </a:lnTo>
                <a:lnTo>
                  <a:pt x="56222" y="86918"/>
                </a:lnTo>
                <a:lnTo>
                  <a:pt x="56222" y="81178"/>
                </a:lnTo>
                <a:close/>
              </a:path>
              <a:path w="180339" h="299085">
                <a:moveTo>
                  <a:pt x="75272" y="52209"/>
                </a:moveTo>
                <a:lnTo>
                  <a:pt x="66649" y="52209"/>
                </a:lnTo>
                <a:lnTo>
                  <a:pt x="66649" y="86918"/>
                </a:lnTo>
                <a:lnTo>
                  <a:pt x="75272" y="86918"/>
                </a:lnTo>
                <a:lnTo>
                  <a:pt x="75272" y="81178"/>
                </a:lnTo>
                <a:lnTo>
                  <a:pt x="144545" y="81178"/>
                </a:lnTo>
                <a:lnTo>
                  <a:pt x="146698" y="72440"/>
                </a:lnTo>
                <a:lnTo>
                  <a:pt x="75272" y="72440"/>
                </a:lnTo>
                <a:lnTo>
                  <a:pt x="75272" y="52209"/>
                </a:lnTo>
                <a:close/>
              </a:path>
              <a:path w="180339" h="299085">
                <a:moveTo>
                  <a:pt x="94310" y="81178"/>
                </a:moveTo>
                <a:lnTo>
                  <a:pt x="85699" y="81178"/>
                </a:lnTo>
                <a:lnTo>
                  <a:pt x="85699" y="86918"/>
                </a:lnTo>
                <a:lnTo>
                  <a:pt x="94310" y="86918"/>
                </a:lnTo>
                <a:lnTo>
                  <a:pt x="94310" y="81178"/>
                </a:lnTo>
                <a:close/>
              </a:path>
              <a:path w="180339" h="299085">
                <a:moveTo>
                  <a:pt x="113360" y="81178"/>
                </a:moveTo>
                <a:lnTo>
                  <a:pt x="104736" y="81178"/>
                </a:lnTo>
                <a:lnTo>
                  <a:pt x="104736" y="86918"/>
                </a:lnTo>
                <a:lnTo>
                  <a:pt x="113360" y="86918"/>
                </a:lnTo>
                <a:lnTo>
                  <a:pt x="113360" y="81178"/>
                </a:lnTo>
                <a:close/>
              </a:path>
              <a:path w="180339" h="299085">
                <a:moveTo>
                  <a:pt x="132397" y="81178"/>
                </a:moveTo>
                <a:lnTo>
                  <a:pt x="123786" y="81178"/>
                </a:lnTo>
                <a:lnTo>
                  <a:pt x="123786" y="86918"/>
                </a:lnTo>
                <a:lnTo>
                  <a:pt x="132397" y="86918"/>
                </a:lnTo>
                <a:lnTo>
                  <a:pt x="132397" y="81178"/>
                </a:lnTo>
                <a:close/>
              </a:path>
              <a:path w="180339" h="299085">
                <a:moveTo>
                  <a:pt x="144545" y="81178"/>
                </a:moveTo>
                <a:lnTo>
                  <a:pt x="135661" y="81178"/>
                </a:lnTo>
                <a:lnTo>
                  <a:pt x="134239" y="86918"/>
                </a:lnTo>
                <a:lnTo>
                  <a:pt x="143131" y="86918"/>
                </a:lnTo>
                <a:lnTo>
                  <a:pt x="144545" y="81178"/>
                </a:lnTo>
                <a:close/>
              </a:path>
              <a:path w="180339" h="299085">
                <a:moveTo>
                  <a:pt x="56222" y="37719"/>
                </a:moveTo>
                <a:lnTo>
                  <a:pt x="47612" y="37719"/>
                </a:lnTo>
                <a:lnTo>
                  <a:pt x="47612" y="72440"/>
                </a:lnTo>
                <a:lnTo>
                  <a:pt x="56222" y="72440"/>
                </a:lnTo>
                <a:lnTo>
                  <a:pt x="56222" y="52209"/>
                </a:lnTo>
                <a:lnTo>
                  <a:pt x="75272" y="52209"/>
                </a:lnTo>
                <a:lnTo>
                  <a:pt x="75272" y="43459"/>
                </a:lnTo>
                <a:lnTo>
                  <a:pt x="56222" y="43459"/>
                </a:lnTo>
                <a:lnTo>
                  <a:pt x="56222" y="37719"/>
                </a:lnTo>
                <a:close/>
              </a:path>
              <a:path w="180339" h="299085">
                <a:moveTo>
                  <a:pt x="94310" y="37719"/>
                </a:moveTo>
                <a:lnTo>
                  <a:pt x="85686" y="37719"/>
                </a:lnTo>
                <a:lnTo>
                  <a:pt x="85686" y="72440"/>
                </a:lnTo>
                <a:lnTo>
                  <a:pt x="94310" y="72440"/>
                </a:lnTo>
                <a:lnTo>
                  <a:pt x="94310" y="37719"/>
                </a:lnTo>
                <a:close/>
              </a:path>
              <a:path w="180339" h="299085">
                <a:moveTo>
                  <a:pt x="113347" y="37719"/>
                </a:moveTo>
                <a:lnTo>
                  <a:pt x="104736" y="37719"/>
                </a:lnTo>
                <a:lnTo>
                  <a:pt x="104736" y="72440"/>
                </a:lnTo>
                <a:lnTo>
                  <a:pt x="113347" y="72440"/>
                </a:lnTo>
                <a:lnTo>
                  <a:pt x="113347" y="37719"/>
                </a:lnTo>
                <a:close/>
              </a:path>
              <a:path w="180339" h="299085">
                <a:moveTo>
                  <a:pt x="132397" y="37719"/>
                </a:moveTo>
                <a:lnTo>
                  <a:pt x="123774" y="37719"/>
                </a:lnTo>
                <a:lnTo>
                  <a:pt x="123774" y="72440"/>
                </a:lnTo>
                <a:lnTo>
                  <a:pt x="132397" y="72440"/>
                </a:lnTo>
                <a:lnTo>
                  <a:pt x="132397" y="37719"/>
                </a:lnTo>
                <a:close/>
              </a:path>
              <a:path w="180339" h="299085">
                <a:moveTo>
                  <a:pt x="151434" y="37719"/>
                </a:moveTo>
                <a:lnTo>
                  <a:pt x="142824" y="37719"/>
                </a:lnTo>
                <a:lnTo>
                  <a:pt x="142802" y="52209"/>
                </a:lnTo>
                <a:lnTo>
                  <a:pt x="137807" y="72440"/>
                </a:lnTo>
                <a:lnTo>
                  <a:pt x="146698" y="72440"/>
                </a:lnTo>
                <a:lnTo>
                  <a:pt x="150495" y="57035"/>
                </a:lnTo>
                <a:lnTo>
                  <a:pt x="179997" y="57035"/>
                </a:lnTo>
                <a:lnTo>
                  <a:pt x="179997" y="51498"/>
                </a:lnTo>
                <a:lnTo>
                  <a:pt x="179552" y="50393"/>
                </a:lnTo>
                <a:lnTo>
                  <a:pt x="177927" y="48742"/>
                </a:lnTo>
                <a:lnTo>
                  <a:pt x="176834" y="48285"/>
                </a:lnTo>
                <a:lnTo>
                  <a:pt x="151434" y="48285"/>
                </a:lnTo>
                <a:lnTo>
                  <a:pt x="151434" y="37719"/>
                </a:lnTo>
                <a:close/>
              </a:path>
              <a:path w="180339" h="299085">
                <a:moveTo>
                  <a:pt x="73342" y="0"/>
                </a:moveTo>
                <a:lnTo>
                  <a:pt x="49542" y="0"/>
                </a:lnTo>
                <a:lnTo>
                  <a:pt x="47612" y="1955"/>
                </a:lnTo>
                <a:lnTo>
                  <a:pt x="47612" y="28981"/>
                </a:lnTo>
                <a:lnTo>
                  <a:pt x="11455" y="28981"/>
                </a:lnTo>
                <a:lnTo>
                  <a:pt x="9525" y="30937"/>
                </a:lnTo>
                <a:lnTo>
                  <a:pt x="9525" y="48285"/>
                </a:lnTo>
                <a:lnTo>
                  <a:pt x="18148" y="48285"/>
                </a:lnTo>
                <a:lnTo>
                  <a:pt x="18148" y="37719"/>
                </a:lnTo>
                <a:lnTo>
                  <a:pt x="56222" y="37719"/>
                </a:lnTo>
                <a:lnTo>
                  <a:pt x="56222" y="8750"/>
                </a:lnTo>
                <a:lnTo>
                  <a:pt x="75272" y="8750"/>
                </a:lnTo>
                <a:lnTo>
                  <a:pt x="75272" y="1955"/>
                </a:lnTo>
                <a:lnTo>
                  <a:pt x="73342" y="0"/>
                </a:lnTo>
                <a:close/>
              </a:path>
              <a:path w="180339" h="299085">
                <a:moveTo>
                  <a:pt x="170484" y="37719"/>
                </a:moveTo>
                <a:lnTo>
                  <a:pt x="161861" y="37719"/>
                </a:lnTo>
                <a:lnTo>
                  <a:pt x="161861" y="48285"/>
                </a:lnTo>
                <a:lnTo>
                  <a:pt x="170484" y="48285"/>
                </a:lnTo>
                <a:lnTo>
                  <a:pt x="170484" y="37719"/>
                </a:lnTo>
                <a:close/>
              </a:path>
              <a:path w="180339" h="299085">
                <a:moveTo>
                  <a:pt x="75272" y="8750"/>
                </a:moveTo>
                <a:lnTo>
                  <a:pt x="66649" y="8750"/>
                </a:lnTo>
                <a:lnTo>
                  <a:pt x="66649" y="43459"/>
                </a:lnTo>
                <a:lnTo>
                  <a:pt x="75272" y="43459"/>
                </a:lnTo>
                <a:lnTo>
                  <a:pt x="75272" y="37719"/>
                </a:lnTo>
                <a:lnTo>
                  <a:pt x="170484" y="37719"/>
                </a:lnTo>
                <a:lnTo>
                  <a:pt x="170484" y="30937"/>
                </a:lnTo>
                <a:lnTo>
                  <a:pt x="168554" y="28981"/>
                </a:lnTo>
                <a:lnTo>
                  <a:pt x="75272" y="28981"/>
                </a:lnTo>
                <a:lnTo>
                  <a:pt x="75272" y="8750"/>
                </a:lnTo>
                <a:close/>
              </a:path>
            </a:pathLst>
          </a:custGeom>
          <a:solidFill>
            <a:srgbClr val="DC3044"/>
          </a:solidFill>
        </p:spPr>
        <p:txBody>
          <a:bodyPr wrap="square" lIns="0" tIns="0" rIns="0" bIns="0" rtlCol="0"/>
          <a:lstStyle/>
          <a:p>
            <a:endParaRPr/>
          </a:p>
        </p:txBody>
      </p:sp>
      <p:pic>
        <p:nvPicPr>
          <p:cNvPr id="31" name="object 31"/>
          <p:cNvPicPr/>
          <p:nvPr/>
        </p:nvPicPr>
        <p:blipFill>
          <a:blip r:embed="rId8" cstate="print"/>
          <a:stretch>
            <a:fillRect/>
          </a:stretch>
        </p:blipFill>
        <p:spPr>
          <a:xfrm>
            <a:off x="508901" y="5395950"/>
            <a:ext cx="308171" cy="308165"/>
          </a:xfrm>
          <a:prstGeom prst="rect">
            <a:avLst/>
          </a:prstGeom>
        </p:spPr>
      </p:pic>
      <p:grpSp>
        <p:nvGrpSpPr>
          <p:cNvPr id="59" name="object 27"/>
          <p:cNvGrpSpPr/>
          <p:nvPr/>
        </p:nvGrpSpPr>
        <p:grpSpPr>
          <a:xfrm>
            <a:off x="3905995" y="5130691"/>
            <a:ext cx="254000" cy="224154"/>
            <a:chOff x="3905995" y="5130691"/>
            <a:chExt cx="254000" cy="224154"/>
          </a:xfrm>
        </p:grpSpPr>
        <p:pic>
          <p:nvPicPr>
            <p:cNvPr id="57" name="object 28"/>
            <p:cNvPicPr/>
            <p:nvPr/>
          </p:nvPicPr>
          <p:blipFill>
            <a:blip r:embed="rId7" cstate="print"/>
            <a:stretch>
              <a:fillRect/>
            </a:stretch>
          </p:blipFill>
          <p:spPr>
            <a:xfrm>
              <a:off x="3930347" y="5130691"/>
              <a:ext cx="229048" cy="103766"/>
            </a:xfrm>
            <a:prstGeom prst="rect">
              <a:avLst/>
            </a:prstGeom>
          </p:spPr>
        </p:pic>
        <p:sp>
          <p:nvSpPr>
            <p:cNvPr id="58" name="object 29"/>
            <p:cNvSpPr/>
            <p:nvPr/>
          </p:nvSpPr>
          <p:spPr>
            <a:xfrm>
              <a:off x="3905986" y="5254434"/>
              <a:ext cx="252095" cy="100330"/>
            </a:xfrm>
            <a:custGeom>
              <a:avLst/>
              <a:gdLst/>
              <a:ahLst/>
              <a:cxnLst/>
              <a:rect l="l" t="t" r="r" b="b"/>
              <a:pathLst>
                <a:path w="252095" h="100329">
                  <a:moveTo>
                    <a:pt x="89446" y="68986"/>
                  </a:moveTo>
                  <a:lnTo>
                    <a:pt x="87223" y="66941"/>
                  </a:lnTo>
                  <a:lnTo>
                    <a:pt x="84505" y="66941"/>
                  </a:lnTo>
                  <a:lnTo>
                    <a:pt x="81788" y="66941"/>
                  </a:lnTo>
                  <a:lnTo>
                    <a:pt x="79578" y="68986"/>
                  </a:lnTo>
                  <a:lnTo>
                    <a:pt x="79578" y="74015"/>
                  </a:lnTo>
                  <a:lnTo>
                    <a:pt x="81788" y="76060"/>
                  </a:lnTo>
                  <a:lnTo>
                    <a:pt x="87249" y="76060"/>
                  </a:lnTo>
                  <a:lnTo>
                    <a:pt x="89446" y="74015"/>
                  </a:lnTo>
                  <a:lnTo>
                    <a:pt x="89446" y="68986"/>
                  </a:lnTo>
                  <a:close/>
                </a:path>
                <a:path w="252095" h="100329">
                  <a:moveTo>
                    <a:pt x="252006" y="7645"/>
                  </a:moveTo>
                  <a:lnTo>
                    <a:pt x="243751" y="0"/>
                  </a:lnTo>
                  <a:lnTo>
                    <a:pt x="242163" y="0"/>
                  </a:lnTo>
                  <a:lnTo>
                    <a:pt x="242163" y="12674"/>
                  </a:lnTo>
                  <a:lnTo>
                    <a:pt x="242163" y="63385"/>
                  </a:lnTo>
                  <a:lnTo>
                    <a:pt x="238315" y="66941"/>
                  </a:lnTo>
                  <a:lnTo>
                    <a:pt x="103886" y="66941"/>
                  </a:lnTo>
                  <a:lnTo>
                    <a:pt x="101688" y="68986"/>
                  </a:lnTo>
                  <a:lnTo>
                    <a:pt x="101688" y="74028"/>
                  </a:lnTo>
                  <a:lnTo>
                    <a:pt x="103886" y="76060"/>
                  </a:lnTo>
                  <a:lnTo>
                    <a:pt x="228663" y="76060"/>
                  </a:lnTo>
                  <a:lnTo>
                    <a:pt x="228663" y="87718"/>
                  </a:lnTo>
                  <a:lnTo>
                    <a:pt x="225031" y="91084"/>
                  </a:lnTo>
                  <a:lnTo>
                    <a:pt x="26987" y="91084"/>
                  </a:lnTo>
                  <a:lnTo>
                    <a:pt x="23342" y="87718"/>
                  </a:lnTo>
                  <a:lnTo>
                    <a:pt x="23342" y="76060"/>
                  </a:lnTo>
                  <a:lnTo>
                    <a:pt x="65125" y="76060"/>
                  </a:lnTo>
                  <a:lnTo>
                    <a:pt x="67335" y="74028"/>
                  </a:lnTo>
                  <a:lnTo>
                    <a:pt x="67335" y="68986"/>
                  </a:lnTo>
                  <a:lnTo>
                    <a:pt x="65125" y="66941"/>
                  </a:lnTo>
                  <a:lnTo>
                    <a:pt x="13690" y="66941"/>
                  </a:lnTo>
                  <a:lnTo>
                    <a:pt x="9855" y="63385"/>
                  </a:lnTo>
                  <a:lnTo>
                    <a:pt x="9855" y="12674"/>
                  </a:lnTo>
                  <a:lnTo>
                    <a:pt x="13690" y="9118"/>
                  </a:lnTo>
                  <a:lnTo>
                    <a:pt x="40474" y="9118"/>
                  </a:lnTo>
                  <a:lnTo>
                    <a:pt x="40474" y="16179"/>
                  </a:lnTo>
                  <a:lnTo>
                    <a:pt x="42176" y="23926"/>
                  </a:lnTo>
                  <a:lnTo>
                    <a:pt x="46799" y="30251"/>
                  </a:lnTo>
                  <a:lnTo>
                    <a:pt x="53644" y="34518"/>
                  </a:lnTo>
                  <a:lnTo>
                    <a:pt x="62014" y="36093"/>
                  </a:lnTo>
                  <a:lnTo>
                    <a:pt x="70396" y="34518"/>
                  </a:lnTo>
                  <a:lnTo>
                    <a:pt x="77241" y="30251"/>
                  </a:lnTo>
                  <a:lnTo>
                    <a:pt x="79629" y="26974"/>
                  </a:lnTo>
                  <a:lnTo>
                    <a:pt x="81864" y="23926"/>
                  </a:lnTo>
                  <a:lnTo>
                    <a:pt x="83553" y="16179"/>
                  </a:lnTo>
                  <a:lnTo>
                    <a:pt x="83553" y="9118"/>
                  </a:lnTo>
                  <a:lnTo>
                    <a:pt x="168452" y="9118"/>
                  </a:lnTo>
                  <a:lnTo>
                    <a:pt x="168452" y="16179"/>
                  </a:lnTo>
                  <a:lnTo>
                    <a:pt x="170154" y="23926"/>
                  </a:lnTo>
                  <a:lnTo>
                    <a:pt x="174764" y="30251"/>
                  </a:lnTo>
                  <a:lnTo>
                    <a:pt x="181610" y="34518"/>
                  </a:lnTo>
                  <a:lnTo>
                    <a:pt x="189979" y="36093"/>
                  </a:lnTo>
                  <a:lnTo>
                    <a:pt x="198361" y="34518"/>
                  </a:lnTo>
                  <a:lnTo>
                    <a:pt x="205206" y="30251"/>
                  </a:lnTo>
                  <a:lnTo>
                    <a:pt x="207594" y="26974"/>
                  </a:lnTo>
                  <a:lnTo>
                    <a:pt x="209829" y="23926"/>
                  </a:lnTo>
                  <a:lnTo>
                    <a:pt x="211518" y="16179"/>
                  </a:lnTo>
                  <a:lnTo>
                    <a:pt x="211518" y="9118"/>
                  </a:lnTo>
                  <a:lnTo>
                    <a:pt x="238315" y="9118"/>
                  </a:lnTo>
                  <a:lnTo>
                    <a:pt x="242163" y="12674"/>
                  </a:lnTo>
                  <a:lnTo>
                    <a:pt x="242163" y="0"/>
                  </a:lnTo>
                  <a:lnTo>
                    <a:pt x="203873" y="0"/>
                  </a:lnTo>
                  <a:lnTo>
                    <a:pt x="201676" y="2044"/>
                  </a:lnTo>
                  <a:lnTo>
                    <a:pt x="201676" y="22136"/>
                  </a:lnTo>
                  <a:lnTo>
                    <a:pt x="196430" y="26974"/>
                  </a:lnTo>
                  <a:lnTo>
                    <a:pt x="183540" y="26974"/>
                  </a:lnTo>
                  <a:lnTo>
                    <a:pt x="178295" y="22136"/>
                  </a:lnTo>
                  <a:lnTo>
                    <a:pt x="178295" y="9118"/>
                  </a:lnTo>
                  <a:lnTo>
                    <a:pt x="178295" y="2044"/>
                  </a:lnTo>
                  <a:lnTo>
                    <a:pt x="176098" y="0"/>
                  </a:lnTo>
                  <a:lnTo>
                    <a:pt x="75920" y="0"/>
                  </a:lnTo>
                  <a:lnTo>
                    <a:pt x="73710" y="2044"/>
                  </a:lnTo>
                  <a:lnTo>
                    <a:pt x="73710" y="22136"/>
                  </a:lnTo>
                  <a:lnTo>
                    <a:pt x="68465" y="26974"/>
                  </a:lnTo>
                  <a:lnTo>
                    <a:pt x="55562" y="26974"/>
                  </a:lnTo>
                  <a:lnTo>
                    <a:pt x="50317" y="22136"/>
                  </a:lnTo>
                  <a:lnTo>
                    <a:pt x="50317" y="9118"/>
                  </a:lnTo>
                  <a:lnTo>
                    <a:pt x="50317" y="2044"/>
                  </a:lnTo>
                  <a:lnTo>
                    <a:pt x="48120" y="0"/>
                  </a:lnTo>
                  <a:lnTo>
                    <a:pt x="8267" y="0"/>
                  </a:lnTo>
                  <a:lnTo>
                    <a:pt x="0" y="7645"/>
                  </a:lnTo>
                  <a:lnTo>
                    <a:pt x="88" y="66941"/>
                  </a:lnTo>
                  <a:lnTo>
                    <a:pt x="5727" y="73444"/>
                  </a:lnTo>
                  <a:lnTo>
                    <a:pt x="13500" y="75438"/>
                  </a:lnTo>
                  <a:lnTo>
                    <a:pt x="13500" y="92748"/>
                  </a:lnTo>
                  <a:lnTo>
                    <a:pt x="21551" y="100203"/>
                  </a:lnTo>
                  <a:lnTo>
                    <a:pt x="230454" y="100203"/>
                  </a:lnTo>
                  <a:lnTo>
                    <a:pt x="238518" y="92748"/>
                  </a:lnTo>
                  <a:lnTo>
                    <a:pt x="238518" y="91084"/>
                  </a:lnTo>
                  <a:lnTo>
                    <a:pt x="238518" y="75438"/>
                  </a:lnTo>
                  <a:lnTo>
                    <a:pt x="246278" y="73444"/>
                  </a:lnTo>
                  <a:lnTo>
                    <a:pt x="251917" y="66941"/>
                  </a:lnTo>
                  <a:lnTo>
                    <a:pt x="252006" y="9118"/>
                  </a:lnTo>
                  <a:lnTo>
                    <a:pt x="252006" y="7645"/>
                  </a:lnTo>
                  <a:close/>
                </a:path>
              </a:pathLst>
            </a:custGeom>
            <a:solidFill>
              <a:srgbClr val="DC3044"/>
            </a:solidFill>
          </p:spPr>
          <p:txBody>
            <a:bodyPr wrap="square" lIns="0" tIns="0" rIns="0" bIns="0" rtlCol="0"/>
            <a:lstStyle/>
            <a:p>
              <a:endParaRPr/>
            </a:p>
          </p:txBody>
        </p:sp>
      </p:grpSp>
      <p:sp>
        <p:nvSpPr>
          <p:cNvPr id="66" name="object 30"/>
          <p:cNvSpPr/>
          <p:nvPr/>
        </p:nvSpPr>
        <p:spPr>
          <a:xfrm>
            <a:off x="3923997" y="6125158"/>
            <a:ext cx="180340" cy="299085"/>
          </a:xfrm>
          <a:custGeom>
            <a:avLst/>
            <a:gdLst/>
            <a:ahLst/>
            <a:cxnLst/>
            <a:rect l="l" t="t" r="r" b="b"/>
            <a:pathLst>
              <a:path w="180339" h="299085">
                <a:moveTo>
                  <a:pt x="37185" y="37719"/>
                </a:moveTo>
                <a:lnTo>
                  <a:pt x="28575" y="37719"/>
                </a:lnTo>
                <a:lnTo>
                  <a:pt x="28575" y="48285"/>
                </a:lnTo>
                <a:lnTo>
                  <a:pt x="1930" y="48285"/>
                </a:lnTo>
                <a:lnTo>
                  <a:pt x="0" y="50241"/>
                </a:lnTo>
                <a:lnTo>
                  <a:pt x="0" y="292176"/>
                </a:lnTo>
                <a:lnTo>
                  <a:pt x="6210" y="298475"/>
                </a:lnTo>
                <a:lnTo>
                  <a:pt x="173799" y="298475"/>
                </a:lnTo>
                <a:lnTo>
                  <a:pt x="179997" y="292176"/>
                </a:lnTo>
                <a:lnTo>
                  <a:pt x="179997" y="289737"/>
                </a:lnTo>
                <a:lnTo>
                  <a:pt x="10960" y="289737"/>
                </a:lnTo>
                <a:lnTo>
                  <a:pt x="8623" y="287362"/>
                </a:lnTo>
                <a:lnTo>
                  <a:pt x="8623" y="209321"/>
                </a:lnTo>
                <a:lnTo>
                  <a:pt x="22661" y="198247"/>
                </a:lnTo>
                <a:lnTo>
                  <a:pt x="8623" y="198247"/>
                </a:lnTo>
                <a:lnTo>
                  <a:pt x="8623" y="124637"/>
                </a:lnTo>
                <a:lnTo>
                  <a:pt x="39573" y="124637"/>
                </a:lnTo>
                <a:lnTo>
                  <a:pt x="41503" y="122682"/>
                </a:lnTo>
                <a:lnTo>
                  <a:pt x="41503" y="117856"/>
                </a:lnTo>
                <a:lnTo>
                  <a:pt x="39573" y="115900"/>
                </a:lnTo>
                <a:lnTo>
                  <a:pt x="8623" y="115900"/>
                </a:lnTo>
                <a:lnTo>
                  <a:pt x="8623" y="57035"/>
                </a:lnTo>
                <a:lnTo>
                  <a:pt x="38395" y="57035"/>
                </a:lnTo>
                <a:lnTo>
                  <a:pt x="37207" y="52209"/>
                </a:lnTo>
                <a:lnTo>
                  <a:pt x="37185" y="37719"/>
                </a:lnTo>
                <a:close/>
              </a:path>
              <a:path w="180339" h="299085">
                <a:moveTo>
                  <a:pt x="104054" y="145122"/>
                </a:moveTo>
                <a:lnTo>
                  <a:pt x="90004" y="145122"/>
                </a:lnTo>
                <a:lnTo>
                  <a:pt x="171386" y="209321"/>
                </a:lnTo>
                <a:lnTo>
                  <a:pt x="171386" y="287362"/>
                </a:lnTo>
                <a:lnTo>
                  <a:pt x="169049" y="289737"/>
                </a:lnTo>
                <a:lnTo>
                  <a:pt x="179997" y="289737"/>
                </a:lnTo>
                <a:lnTo>
                  <a:pt x="179997" y="198247"/>
                </a:lnTo>
                <a:lnTo>
                  <a:pt x="171386" y="198247"/>
                </a:lnTo>
                <a:lnTo>
                  <a:pt x="104054" y="145122"/>
                </a:lnTo>
                <a:close/>
              </a:path>
              <a:path w="180339" h="299085">
                <a:moveTo>
                  <a:pt x="91097" y="134899"/>
                </a:moveTo>
                <a:lnTo>
                  <a:pt x="88912" y="134899"/>
                </a:lnTo>
                <a:lnTo>
                  <a:pt x="8623" y="198247"/>
                </a:lnTo>
                <a:lnTo>
                  <a:pt x="22661" y="198247"/>
                </a:lnTo>
                <a:lnTo>
                  <a:pt x="90004" y="145122"/>
                </a:lnTo>
                <a:lnTo>
                  <a:pt x="104054" y="145122"/>
                </a:lnTo>
                <a:lnTo>
                  <a:pt x="91097" y="134899"/>
                </a:lnTo>
                <a:close/>
              </a:path>
              <a:path w="180339" h="299085">
                <a:moveTo>
                  <a:pt x="179997" y="57035"/>
                </a:moveTo>
                <a:lnTo>
                  <a:pt x="171386" y="57035"/>
                </a:lnTo>
                <a:lnTo>
                  <a:pt x="171386" y="115900"/>
                </a:lnTo>
                <a:lnTo>
                  <a:pt x="52006" y="115900"/>
                </a:lnTo>
                <a:lnTo>
                  <a:pt x="50076" y="117856"/>
                </a:lnTo>
                <a:lnTo>
                  <a:pt x="50076" y="122682"/>
                </a:lnTo>
                <a:lnTo>
                  <a:pt x="52006" y="124637"/>
                </a:lnTo>
                <a:lnTo>
                  <a:pt x="171386" y="124637"/>
                </a:lnTo>
                <a:lnTo>
                  <a:pt x="171386" y="198247"/>
                </a:lnTo>
                <a:lnTo>
                  <a:pt x="179997" y="198247"/>
                </a:lnTo>
                <a:lnTo>
                  <a:pt x="179997" y="57035"/>
                </a:lnTo>
                <a:close/>
              </a:path>
              <a:path w="180339" h="299085">
                <a:moveTo>
                  <a:pt x="38395" y="57035"/>
                </a:moveTo>
                <a:lnTo>
                  <a:pt x="29514" y="57035"/>
                </a:lnTo>
                <a:lnTo>
                  <a:pt x="38696" y="94297"/>
                </a:lnTo>
                <a:lnTo>
                  <a:pt x="40424" y="95669"/>
                </a:lnTo>
                <a:lnTo>
                  <a:pt x="139585" y="95669"/>
                </a:lnTo>
                <a:lnTo>
                  <a:pt x="141312" y="94297"/>
                </a:lnTo>
                <a:lnTo>
                  <a:pt x="143131" y="86918"/>
                </a:lnTo>
                <a:lnTo>
                  <a:pt x="45758" y="86918"/>
                </a:lnTo>
                <a:lnTo>
                  <a:pt x="44348" y="81178"/>
                </a:lnTo>
                <a:lnTo>
                  <a:pt x="56222" y="81178"/>
                </a:lnTo>
                <a:lnTo>
                  <a:pt x="56222" y="72440"/>
                </a:lnTo>
                <a:lnTo>
                  <a:pt x="42189" y="72440"/>
                </a:lnTo>
                <a:lnTo>
                  <a:pt x="38395" y="57035"/>
                </a:lnTo>
                <a:close/>
              </a:path>
              <a:path w="180339" h="299085">
                <a:moveTo>
                  <a:pt x="56222" y="81178"/>
                </a:moveTo>
                <a:lnTo>
                  <a:pt x="47612" y="81178"/>
                </a:lnTo>
                <a:lnTo>
                  <a:pt x="47612" y="86918"/>
                </a:lnTo>
                <a:lnTo>
                  <a:pt x="56222" y="86918"/>
                </a:lnTo>
                <a:lnTo>
                  <a:pt x="56222" y="81178"/>
                </a:lnTo>
                <a:close/>
              </a:path>
              <a:path w="180339" h="299085">
                <a:moveTo>
                  <a:pt x="75272" y="52209"/>
                </a:moveTo>
                <a:lnTo>
                  <a:pt x="66649" y="52209"/>
                </a:lnTo>
                <a:lnTo>
                  <a:pt x="66649" y="86918"/>
                </a:lnTo>
                <a:lnTo>
                  <a:pt x="75272" y="86918"/>
                </a:lnTo>
                <a:lnTo>
                  <a:pt x="75272" y="81178"/>
                </a:lnTo>
                <a:lnTo>
                  <a:pt x="144545" y="81178"/>
                </a:lnTo>
                <a:lnTo>
                  <a:pt x="146698" y="72440"/>
                </a:lnTo>
                <a:lnTo>
                  <a:pt x="75272" y="72440"/>
                </a:lnTo>
                <a:lnTo>
                  <a:pt x="75272" y="52209"/>
                </a:lnTo>
                <a:close/>
              </a:path>
              <a:path w="180339" h="299085">
                <a:moveTo>
                  <a:pt x="94310" y="81178"/>
                </a:moveTo>
                <a:lnTo>
                  <a:pt x="85699" y="81178"/>
                </a:lnTo>
                <a:lnTo>
                  <a:pt x="85699" y="86918"/>
                </a:lnTo>
                <a:lnTo>
                  <a:pt x="94310" y="86918"/>
                </a:lnTo>
                <a:lnTo>
                  <a:pt x="94310" y="81178"/>
                </a:lnTo>
                <a:close/>
              </a:path>
              <a:path w="180339" h="299085">
                <a:moveTo>
                  <a:pt x="113360" y="81178"/>
                </a:moveTo>
                <a:lnTo>
                  <a:pt x="104736" y="81178"/>
                </a:lnTo>
                <a:lnTo>
                  <a:pt x="104736" y="86918"/>
                </a:lnTo>
                <a:lnTo>
                  <a:pt x="113360" y="86918"/>
                </a:lnTo>
                <a:lnTo>
                  <a:pt x="113360" y="81178"/>
                </a:lnTo>
                <a:close/>
              </a:path>
              <a:path w="180339" h="299085">
                <a:moveTo>
                  <a:pt x="132397" y="81178"/>
                </a:moveTo>
                <a:lnTo>
                  <a:pt x="123786" y="81178"/>
                </a:lnTo>
                <a:lnTo>
                  <a:pt x="123786" y="86918"/>
                </a:lnTo>
                <a:lnTo>
                  <a:pt x="132397" y="86918"/>
                </a:lnTo>
                <a:lnTo>
                  <a:pt x="132397" y="81178"/>
                </a:lnTo>
                <a:close/>
              </a:path>
              <a:path w="180339" h="299085">
                <a:moveTo>
                  <a:pt x="144545" y="81178"/>
                </a:moveTo>
                <a:lnTo>
                  <a:pt x="135661" y="81178"/>
                </a:lnTo>
                <a:lnTo>
                  <a:pt x="134239" y="86918"/>
                </a:lnTo>
                <a:lnTo>
                  <a:pt x="143131" y="86918"/>
                </a:lnTo>
                <a:lnTo>
                  <a:pt x="144545" y="81178"/>
                </a:lnTo>
                <a:close/>
              </a:path>
              <a:path w="180339" h="299085">
                <a:moveTo>
                  <a:pt x="56222" y="37719"/>
                </a:moveTo>
                <a:lnTo>
                  <a:pt x="47612" y="37719"/>
                </a:lnTo>
                <a:lnTo>
                  <a:pt x="47612" y="72440"/>
                </a:lnTo>
                <a:lnTo>
                  <a:pt x="56222" y="72440"/>
                </a:lnTo>
                <a:lnTo>
                  <a:pt x="56222" y="52209"/>
                </a:lnTo>
                <a:lnTo>
                  <a:pt x="75272" y="52209"/>
                </a:lnTo>
                <a:lnTo>
                  <a:pt x="75272" y="43459"/>
                </a:lnTo>
                <a:lnTo>
                  <a:pt x="56222" y="43459"/>
                </a:lnTo>
                <a:lnTo>
                  <a:pt x="56222" y="37719"/>
                </a:lnTo>
                <a:close/>
              </a:path>
              <a:path w="180339" h="299085">
                <a:moveTo>
                  <a:pt x="94310" y="37719"/>
                </a:moveTo>
                <a:lnTo>
                  <a:pt x="85686" y="37719"/>
                </a:lnTo>
                <a:lnTo>
                  <a:pt x="85686" y="72440"/>
                </a:lnTo>
                <a:lnTo>
                  <a:pt x="94310" y="72440"/>
                </a:lnTo>
                <a:lnTo>
                  <a:pt x="94310" y="37719"/>
                </a:lnTo>
                <a:close/>
              </a:path>
              <a:path w="180339" h="299085">
                <a:moveTo>
                  <a:pt x="113347" y="37719"/>
                </a:moveTo>
                <a:lnTo>
                  <a:pt x="104736" y="37719"/>
                </a:lnTo>
                <a:lnTo>
                  <a:pt x="104736" y="72440"/>
                </a:lnTo>
                <a:lnTo>
                  <a:pt x="113347" y="72440"/>
                </a:lnTo>
                <a:lnTo>
                  <a:pt x="113347" y="37719"/>
                </a:lnTo>
                <a:close/>
              </a:path>
              <a:path w="180339" h="299085">
                <a:moveTo>
                  <a:pt x="132397" y="37719"/>
                </a:moveTo>
                <a:lnTo>
                  <a:pt x="123774" y="37719"/>
                </a:lnTo>
                <a:lnTo>
                  <a:pt x="123774" y="72440"/>
                </a:lnTo>
                <a:lnTo>
                  <a:pt x="132397" y="72440"/>
                </a:lnTo>
                <a:lnTo>
                  <a:pt x="132397" y="37719"/>
                </a:lnTo>
                <a:close/>
              </a:path>
              <a:path w="180339" h="299085">
                <a:moveTo>
                  <a:pt x="151434" y="37719"/>
                </a:moveTo>
                <a:lnTo>
                  <a:pt x="142824" y="37719"/>
                </a:lnTo>
                <a:lnTo>
                  <a:pt x="142802" y="52209"/>
                </a:lnTo>
                <a:lnTo>
                  <a:pt x="137807" y="72440"/>
                </a:lnTo>
                <a:lnTo>
                  <a:pt x="146698" y="72440"/>
                </a:lnTo>
                <a:lnTo>
                  <a:pt x="150495" y="57035"/>
                </a:lnTo>
                <a:lnTo>
                  <a:pt x="179997" y="57035"/>
                </a:lnTo>
                <a:lnTo>
                  <a:pt x="179997" y="51498"/>
                </a:lnTo>
                <a:lnTo>
                  <a:pt x="179552" y="50393"/>
                </a:lnTo>
                <a:lnTo>
                  <a:pt x="177927" y="48742"/>
                </a:lnTo>
                <a:lnTo>
                  <a:pt x="176834" y="48285"/>
                </a:lnTo>
                <a:lnTo>
                  <a:pt x="151434" y="48285"/>
                </a:lnTo>
                <a:lnTo>
                  <a:pt x="151434" y="37719"/>
                </a:lnTo>
                <a:close/>
              </a:path>
              <a:path w="180339" h="299085">
                <a:moveTo>
                  <a:pt x="73342" y="0"/>
                </a:moveTo>
                <a:lnTo>
                  <a:pt x="49542" y="0"/>
                </a:lnTo>
                <a:lnTo>
                  <a:pt x="47612" y="1955"/>
                </a:lnTo>
                <a:lnTo>
                  <a:pt x="47612" y="28981"/>
                </a:lnTo>
                <a:lnTo>
                  <a:pt x="11455" y="28981"/>
                </a:lnTo>
                <a:lnTo>
                  <a:pt x="9525" y="30937"/>
                </a:lnTo>
                <a:lnTo>
                  <a:pt x="9525" y="48285"/>
                </a:lnTo>
                <a:lnTo>
                  <a:pt x="18148" y="48285"/>
                </a:lnTo>
                <a:lnTo>
                  <a:pt x="18148" y="37719"/>
                </a:lnTo>
                <a:lnTo>
                  <a:pt x="56222" y="37719"/>
                </a:lnTo>
                <a:lnTo>
                  <a:pt x="56222" y="8750"/>
                </a:lnTo>
                <a:lnTo>
                  <a:pt x="75272" y="8750"/>
                </a:lnTo>
                <a:lnTo>
                  <a:pt x="75272" y="1955"/>
                </a:lnTo>
                <a:lnTo>
                  <a:pt x="73342" y="0"/>
                </a:lnTo>
                <a:close/>
              </a:path>
              <a:path w="180339" h="299085">
                <a:moveTo>
                  <a:pt x="170484" y="37719"/>
                </a:moveTo>
                <a:lnTo>
                  <a:pt x="161861" y="37719"/>
                </a:lnTo>
                <a:lnTo>
                  <a:pt x="161861" y="48285"/>
                </a:lnTo>
                <a:lnTo>
                  <a:pt x="170484" y="48285"/>
                </a:lnTo>
                <a:lnTo>
                  <a:pt x="170484" y="37719"/>
                </a:lnTo>
                <a:close/>
              </a:path>
              <a:path w="180339" h="299085">
                <a:moveTo>
                  <a:pt x="75272" y="8750"/>
                </a:moveTo>
                <a:lnTo>
                  <a:pt x="66649" y="8750"/>
                </a:lnTo>
                <a:lnTo>
                  <a:pt x="66649" y="43459"/>
                </a:lnTo>
                <a:lnTo>
                  <a:pt x="75272" y="43459"/>
                </a:lnTo>
                <a:lnTo>
                  <a:pt x="75272" y="37719"/>
                </a:lnTo>
                <a:lnTo>
                  <a:pt x="170484" y="37719"/>
                </a:lnTo>
                <a:lnTo>
                  <a:pt x="170484" y="30937"/>
                </a:lnTo>
                <a:lnTo>
                  <a:pt x="168554" y="28981"/>
                </a:lnTo>
                <a:lnTo>
                  <a:pt x="75272" y="28981"/>
                </a:lnTo>
                <a:lnTo>
                  <a:pt x="75272" y="8750"/>
                </a:lnTo>
                <a:close/>
              </a:path>
            </a:pathLst>
          </a:custGeom>
          <a:solidFill>
            <a:srgbClr val="DC3044"/>
          </a:solidFill>
        </p:spPr>
        <p:txBody>
          <a:bodyPr wrap="square" lIns="0" tIns="0" rIns="0" bIns="0" rtlCol="0"/>
          <a:lstStyle/>
          <a:p>
            <a:endParaRPr/>
          </a:p>
        </p:txBody>
      </p:sp>
      <p:pic>
        <p:nvPicPr>
          <p:cNvPr id="60" name="object 31"/>
          <p:cNvPicPr/>
          <p:nvPr/>
        </p:nvPicPr>
        <p:blipFill>
          <a:blip r:embed="rId8" cstate="print"/>
          <a:stretch>
            <a:fillRect/>
          </a:stretch>
        </p:blipFill>
        <p:spPr>
          <a:xfrm>
            <a:off x="508901" y="5395950"/>
            <a:ext cx="308171" cy="308165"/>
          </a:xfrm>
          <a:prstGeom prst="rect">
            <a:avLst/>
          </a:prstGeom>
        </p:spPr>
      </p:pic>
      <p:pic>
        <p:nvPicPr>
          <p:cNvPr id="32" name="object 32"/>
          <p:cNvPicPr/>
          <p:nvPr/>
        </p:nvPicPr>
        <p:blipFill>
          <a:blip r:embed="rId9" cstate="print"/>
          <a:stretch>
            <a:fillRect/>
          </a:stretch>
        </p:blipFill>
        <p:spPr>
          <a:xfrm>
            <a:off x="3879000" y="5597449"/>
            <a:ext cx="287996" cy="270001"/>
          </a:xfrm>
          <a:prstGeom prst="rect">
            <a:avLst/>
          </a:prstGeom>
        </p:spPr>
      </p:pic>
      <p:pic>
        <p:nvPicPr>
          <p:cNvPr id="33" name="object 33"/>
          <p:cNvPicPr/>
          <p:nvPr/>
        </p:nvPicPr>
        <p:blipFill>
          <a:blip r:embed="rId10" cstate="print"/>
          <a:stretch>
            <a:fillRect/>
          </a:stretch>
        </p:blipFill>
        <p:spPr>
          <a:xfrm>
            <a:off x="3889320" y="6723926"/>
            <a:ext cx="270000" cy="270000"/>
          </a:xfrm>
          <a:prstGeom prst="rect">
            <a:avLst/>
          </a:prstGeom>
        </p:spPr>
      </p:pic>
      <p:sp>
        <p:nvSpPr>
          <p:cNvPr id="34" name="object 34"/>
          <p:cNvSpPr/>
          <p:nvPr/>
        </p:nvSpPr>
        <p:spPr>
          <a:xfrm>
            <a:off x="504700" y="9104248"/>
            <a:ext cx="6555740" cy="0"/>
          </a:xfrm>
          <a:custGeom>
            <a:avLst/>
            <a:gdLst/>
            <a:ahLst/>
            <a:cxnLst/>
            <a:rect l="l" t="t" r="r" b="b"/>
            <a:pathLst>
              <a:path w="6555740">
                <a:moveTo>
                  <a:pt x="0" y="0"/>
                </a:moveTo>
                <a:lnTo>
                  <a:pt x="6555498" y="0"/>
                </a:lnTo>
              </a:path>
            </a:pathLst>
          </a:custGeom>
          <a:ln w="6350">
            <a:solidFill>
              <a:srgbClr val="DC3044"/>
            </a:solidFill>
          </a:ln>
        </p:spPr>
        <p:txBody>
          <a:bodyPr wrap="square" lIns="0" tIns="0" rIns="0" bIns="0" rtlCol="0"/>
          <a:lstStyle/>
          <a:p>
            <a:endParaRPr/>
          </a:p>
        </p:txBody>
      </p:sp>
      <p:sp>
        <p:nvSpPr>
          <p:cNvPr id="35" name="object 35"/>
          <p:cNvSpPr/>
          <p:nvPr/>
        </p:nvSpPr>
        <p:spPr>
          <a:xfrm>
            <a:off x="504700" y="9459743"/>
            <a:ext cx="6555740" cy="0"/>
          </a:xfrm>
          <a:custGeom>
            <a:avLst/>
            <a:gdLst/>
            <a:ahLst/>
            <a:cxnLst/>
            <a:rect l="l" t="t" r="r" b="b"/>
            <a:pathLst>
              <a:path w="6555740">
                <a:moveTo>
                  <a:pt x="0" y="0"/>
                </a:moveTo>
                <a:lnTo>
                  <a:pt x="6555498" y="0"/>
                </a:lnTo>
              </a:path>
            </a:pathLst>
          </a:custGeom>
          <a:ln w="6350">
            <a:solidFill>
              <a:srgbClr val="DC3044"/>
            </a:solidFill>
          </a:ln>
        </p:spPr>
        <p:txBody>
          <a:bodyPr wrap="square" lIns="0" tIns="0" rIns="0" bIns="0" rtlCol="0"/>
          <a:lstStyle/>
          <a:p>
            <a:endParaRPr/>
          </a:p>
        </p:txBody>
      </p:sp>
      <p:sp>
        <p:nvSpPr>
          <p:cNvPr id="36" name="object 36"/>
          <p:cNvSpPr/>
          <p:nvPr/>
        </p:nvSpPr>
        <p:spPr>
          <a:xfrm>
            <a:off x="492997" y="7297393"/>
            <a:ext cx="6555740" cy="0"/>
          </a:xfrm>
          <a:custGeom>
            <a:avLst/>
            <a:gdLst/>
            <a:ahLst/>
            <a:cxnLst/>
            <a:rect l="l" t="t" r="r" b="b"/>
            <a:pathLst>
              <a:path w="6555740">
                <a:moveTo>
                  <a:pt x="0" y="0"/>
                </a:moveTo>
                <a:lnTo>
                  <a:pt x="6555498" y="0"/>
                </a:lnTo>
              </a:path>
            </a:pathLst>
          </a:custGeom>
          <a:ln w="6350">
            <a:solidFill>
              <a:srgbClr val="DC3044"/>
            </a:solidFill>
          </a:ln>
        </p:spPr>
        <p:txBody>
          <a:bodyPr wrap="square" lIns="0" tIns="0" rIns="0" bIns="0" rtlCol="0"/>
          <a:lstStyle/>
          <a:p>
            <a:endParaRPr/>
          </a:p>
        </p:txBody>
      </p:sp>
      <p:sp>
        <p:nvSpPr>
          <p:cNvPr id="37" name="object 37"/>
          <p:cNvSpPr/>
          <p:nvPr/>
        </p:nvSpPr>
        <p:spPr>
          <a:xfrm>
            <a:off x="492997" y="7652887"/>
            <a:ext cx="6555740" cy="0"/>
          </a:xfrm>
          <a:custGeom>
            <a:avLst/>
            <a:gdLst/>
            <a:ahLst/>
            <a:cxnLst/>
            <a:rect l="l" t="t" r="r" b="b"/>
            <a:pathLst>
              <a:path w="6555740">
                <a:moveTo>
                  <a:pt x="0" y="0"/>
                </a:moveTo>
                <a:lnTo>
                  <a:pt x="6555498" y="0"/>
                </a:lnTo>
              </a:path>
            </a:pathLst>
          </a:custGeom>
          <a:ln w="6350">
            <a:solidFill>
              <a:srgbClr val="DC3044"/>
            </a:solidFill>
          </a:ln>
        </p:spPr>
        <p:txBody>
          <a:bodyPr wrap="square" lIns="0" tIns="0" rIns="0" bIns="0" rtlCol="0"/>
          <a:lstStyle/>
          <a:p>
            <a:endParaRPr/>
          </a:p>
        </p:txBody>
      </p:sp>
      <p:pic>
        <p:nvPicPr>
          <p:cNvPr id="61" name="object 33"/>
          <p:cNvPicPr/>
          <p:nvPr/>
        </p:nvPicPr>
        <p:blipFill>
          <a:blip r:embed="rId10" cstate="print"/>
          <a:stretch>
            <a:fillRect/>
          </a:stretch>
        </p:blipFill>
        <p:spPr>
          <a:xfrm>
            <a:off x="3889320" y="6723926"/>
            <a:ext cx="270000" cy="270000"/>
          </a:xfrm>
          <a:prstGeom prst="rect">
            <a:avLst/>
          </a:prstGeom>
        </p:spPr>
      </p:pic>
      <p:sp>
        <p:nvSpPr>
          <p:cNvPr id="67" name="object 34"/>
          <p:cNvSpPr/>
          <p:nvPr/>
        </p:nvSpPr>
        <p:spPr>
          <a:xfrm>
            <a:off x="504700" y="9104248"/>
            <a:ext cx="6555740" cy="0"/>
          </a:xfrm>
          <a:custGeom>
            <a:avLst/>
            <a:gdLst/>
            <a:ahLst/>
            <a:cxnLst/>
            <a:rect l="l" t="t" r="r" b="b"/>
            <a:pathLst>
              <a:path w="6555740">
                <a:moveTo>
                  <a:pt x="0" y="0"/>
                </a:moveTo>
                <a:lnTo>
                  <a:pt x="6555498" y="0"/>
                </a:lnTo>
              </a:path>
            </a:pathLst>
          </a:custGeom>
          <a:ln w="6350">
            <a:solidFill>
              <a:srgbClr val="DC3044"/>
            </a:solidFill>
          </a:ln>
        </p:spPr>
        <p:txBody>
          <a:bodyPr wrap="square" lIns="0" tIns="0" rIns="0" bIns="0" rtlCol="0"/>
          <a:lstStyle/>
          <a:p>
            <a:endParaRPr/>
          </a:p>
        </p:txBody>
      </p:sp>
      <p:sp>
        <p:nvSpPr>
          <p:cNvPr id="68" name="object 35"/>
          <p:cNvSpPr/>
          <p:nvPr/>
        </p:nvSpPr>
        <p:spPr>
          <a:xfrm>
            <a:off x="504700" y="9459743"/>
            <a:ext cx="6555740" cy="0"/>
          </a:xfrm>
          <a:custGeom>
            <a:avLst/>
            <a:gdLst/>
            <a:ahLst/>
            <a:cxnLst/>
            <a:rect l="l" t="t" r="r" b="b"/>
            <a:pathLst>
              <a:path w="6555740">
                <a:moveTo>
                  <a:pt x="0" y="0"/>
                </a:moveTo>
                <a:lnTo>
                  <a:pt x="6555498" y="0"/>
                </a:lnTo>
              </a:path>
            </a:pathLst>
          </a:custGeom>
          <a:ln w="6350">
            <a:solidFill>
              <a:srgbClr val="DC3044"/>
            </a:solidFill>
          </a:ln>
        </p:spPr>
        <p:txBody>
          <a:bodyPr wrap="square" lIns="0" tIns="0" rIns="0" bIns="0" rtlCol="0"/>
          <a:lstStyle/>
          <a:p>
            <a:endParaRPr/>
          </a:p>
        </p:txBody>
      </p:sp>
      <p:sp>
        <p:nvSpPr>
          <p:cNvPr id="69" name="object 36"/>
          <p:cNvSpPr/>
          <p:nvPr/>
        </p:nvSpPr>
        <p:spPr>
          <a:xfrm>
            <a:off x="492997" y="7297393"/>
            <a:ext cx="6555740" cy="0"/>
          </a:xfrm>
          <a:custGeom>
            <a:avLst/>
            <a:gdLst/>
            <a:ahLst/>
            <a:cxnLst/>
            <a:rect l="l" t="t" r="r" b="b"/>
            <a:pathLst>
              <a:path w="6555740">
                <a:moveTo>
                  <a:pt x="0" y="0"/>
                </a:moveTo>
                <a:lnTo>
                  <a:pt x="6555498" y="0"/>
                </a:lnTo>
              </a:path>
            </a:pathLst>
          </a:custGeom>
          <a:ln w="6350">
            <a:solidFill>
              <a:srgbClr val="DC3044"/>
            </a:solidFill>
          </a:ln>
        </p:spPr>
        <p:txBody>
          <a:bodyPr wrap="square" lIns="0" tIns="0" rIns="0" bIns="0" rtlCol="0"/>
          <a:lstStyle/>
          <a:p>
            <a:endParaRPr/>
          </a:p>
        </p:txBody>
      </p:sp>
      <p:sp>
        <p:nvSpPr>
          <p:cNvPr id="62" name="object 37"/>
          <p:cNvSpPr/>
          <p:nvPr/>
        </p:nvSpPr>
        <p:spPr>
          <a:xfrm>
            <a:off x="492997" y="7652887"/>
            <a:ext cx="6555740" cy="0"/>
          </a:xfrm>
          <a:custGeom>
            <a:avLst/>
            <a:gdLst/>
            <a:ahLst/>
            <a:cxnLst/>
            <a:rect l="l" t="t" r="r" b="b"/>
            <a:pathLst>
              <a:path w="6555740">
                <a:moveTo>
                  <a:pt x="0" y="0"/>
                </a:moveTo>
                <a:lnTo>
                  <a:pt x="6555498" y="0"/>
                </a:lnTo>
              </a:path>
            </a:pathLst>
          </a:custGeom>
          <a:ln w="6350">
            <a:solidFill>
              <a:srgbClr val="DC3044"/>
            </a:solidFill>
          </a:ln>
        </p:spPr>
        <p:txBody>
          <a:bodyPr wrap="square" lIns="0" tIns="0" rIns="0" bIns="0" rtlCol="0"/>
          <a:lstStyle/>
          <a:p>
            <a:endParaRPr/>
          </a:p>
        </p:txBody>
      </p:sp>
      <p:sp>
        <p:nvSpPr>
          <p:cNvPr id="39" name="object 39"/>
          <p:cNvSpPr txBox="1"/>
          <p:nvPr/>
        </p:nvSpPr>
        <p:spPr>
          <a:xfrm>
            <a:off x="491298" y="4537894"/>
            <a:ext cx="1991551" cy="135935"/>
          </a:xfrm>
          <a:prstGeom prst="rect">
            <a:avLst/>
          </a:prstGeom>
        </p:spPr>
        <p:txBody>
          <a:bodyPr vert="horz" wrap="square" lIns="0" tIns="12700" rIns="0" bIns="0" rtlCol="0">
            <a:spAutoFit/>
          </a:bodyPr>
          <a:lstStyle/>
          <a:p>
            <a:pPr marL="12700">
              <a:lnSpc>
                <a:spcPct val="100000"/>
              </a:lnSpc>
              <a:spcBef>
                <a:spcPts val="100"/>
              </a:spcBef>
            </a:pPr>
            <a:r>
              <a:rPr sz="800" b="1" dirty="0">
                <a:solidFill>
                  <a:srgbClr val="DC3044"/>
                </a:solidFill>
                <a:latin typeface="Lato"/>
                <a:cs typeface="Lato"/>
              </a:rPr>
              <a:t>Key statistics for 2022/23 included:</a:t>
            </a:r>
            <a:endParaRPr sz="800" dirty="0">
              <a:latin typeface="Lato"/>
              <a:cs typeface="Lato"/>
            </a:endParaRPr>
          </a:p>
        </p:txBody>
      </p:sp>
      <p:pic>
        <p:nvPicPr>
          <p:cNvPr id="40" name="object 40"/>
          <p:cNvPicPr/>
          <p:nvPr/>
        </p:nvPicPr>
        <p:blipFill>
          <a:blip r:embed="rId11" cstate="print"/>
          <a:stretch>
            <a:fillRect/>
          </a:stretch>
        </p:blipFill>
        <p:spPr>
          <a:xfrm>
            <a:off x="476275" y="6775615"/>
            <a:ext cx="340791" cy="340787"/>
          </a:xfrm>
          <a:prstGeom prst="rect">
            <a:avLst/>
          </a:prstGeom>
        </p:spPr>
      </p:pic>
      <p:pic>
        <p:nvPicPr>
          <p:cNvPr id="41" name="object 41"/>
          <p:cNvPicPr/>
          <p:nvPr/>
        </p:nvPicPr>
        <p:blipFill>
          <a:blip r:embed="rId12" cstate="print"/>
          <a:stretch>
            <a:fillRect/>
          </a:stretch>
        </p:blipFill>
        <p:spPr>
          <a:xfrm>
            <a:off x="493001" y="4848492"/>
            <a:ext cx="267455" cy="267449"/>
          </a:xfrm>
          <a:prstGeom prst="rect">
            <a:avLst/>
          </a:prstGeom>
        </p:spPr>
      </p:pic>
      <p:pic>
        <p:nvPicPr>
          <p:cNvPr id="64" name="object 40"/>
          <p:cNvPicPr/>
          <p:nvPr/>
        </p:nvPicPr>
        <p:blipFill>
          <a:blip r:embed="rId11" cstate="print"/>
          <a:stretch>
            <a:fillRect/>
          </a:stretch>
        </p:blipFill>
        <p:spPr>
          <a:xfrm>
            <a:off x="476275" y="6775615"/>
            <a:ext cx="340791" cy="340787"/>
          </a:xfrm>
          <a:prstGeom prst="rect">
            <a:avLst/>
          </a:prstGeom>
        </p:spPr>
      </p:pic>
      <p:pic>
        <p:nvPicPr>
          <p:cNvPr id="65" name="object 41"/>
          <p:cNvPicPr/>
          <p:nvPr/>
        </p:nvPicPr>
        <p:blipFill>
          <a:blip r:embed="rId12" cstate="print"/>
          <a:stretch>
            <a:fillRect/>
          </a:stretch>
        </p:blipFill>
        <p:spPr>
          <a:xfrm>
            <a:off x="493001" y="4848492"/>
            <a:ext cx="267455" cy="267449"/>
          </a:xfrm>
          <a:prstGeom prst="rect">
            <a:avLst/>
          </a:prstGeom>
        </p:spPr>
      </p:pic>
      <p:sp>
        <p:nvSpPr>
          <p:cNvPr id="42" name="object 42"/>
          <p:cNvSpPr txBox="1">
            <a:spLocks noGrp="1"/>
          </p:cNvSpPr>
          <p:nvPr>
            <p:ph type="sldNum" sz="quarter" idx="7"/>
          </p:nvPr>
        </p:nvSpPr>
        <p:spPr>
          <a:xfrm>
            <a:off x="7122355" y="10304024"/>
            <a:ext cx="155575" cy="149400"/>
          </a:xfrm>
          <a:prstGeom prst="rect">
            <a:avLst/>
          </a:prstGeom>
        </p:spPr>
        <p:txBody>
          <a:bodyPr vert="horz" wrap="square" lIns="0" tIns="10795" rIns="0" bIns="0" rtlCol="0">
            <a:spAutoFit/>
          </a:bodyPr>
          <a:lstStyle/>
          <a:p>
            <a:pPr marL="38100">
              <a:lnSpc>
                <a:spcPct val="100000"/>
              </a:lnSpc>
              <a:spcBef>
                <a:spcPts val="85"/>
              </a:spcBef>
            </a:pPr>
            <a:fld id="{81D60167-4931-47E6-BA6A-407CBD079E47}" type="slidenum">
              <a:rPr dirty="0"/>
              <a:t>2</a:t>
            </a:fld>
            <a:endParaRPr dirty="0"/>
          </a:p>
        </p:txBody>
      </p:sp>
      <p:sp>
        <p:nvSpPr>
          <p:cNvPr id="43" name="object 43"/>
          <p:cNvSpPr txBox="1">
            <a:spLocks noGrp="1"/>
          </p:cNvSpPr>
          <p:nvPr>
            <p:ph type="ftr" sz="quarter" idx="5"/>
          </p:nvPr>
        </p:nvSpPr>
        <p:spPr>
          <a:xfrm>
            <a:off x="4686555" y="10306433"/>
            <a:ext cx="2318384" cy="149400"/>
          </a:xfrm>
          <a:prstGeom prst="rect">
            <a:avLst/>
          </a:prstGeom>
        </p:spPr>
        <p:txBody>
          <a:bodyPr vert="horz" wrap="square" lIns="0" tIns="10795" rIns="0" bIns="0" rtlCol="0">
            <a:spAutoFit/>
          </a:bodyPr>
          <a:lstStyle/>
          <a:p>
            <a:pPr marL="12700">
              <a:lnSpc>
                <a:spcPct val="100000"/>
              </a:lnSpc>
              <a:spcBef>
                <a:spcPts val="85"/>
              </a:spcBef>
            </a:pPr>
            <a:r>
              <a:rPr dirty="0"/>
              <a:t>Protecting the Public and Supporting Business</a:t>
            </a:r>
          </a:p>
        </p:txBody>
      </p:sp>
      <p:pic>
        <p:nvPicPr>
          <p:cNvPr id="44" name="Picture 43" descr="A black background with white text&#10;&#10;Description automatically generated">
            <a:extLst>
              <a:ext uri="{FF2B5EF4-FFF2-40B4-BE49-F238E27FC236}">
                <a16:creationId xmlns:a16="http://schemas.microsoft.com/office/drawing/2014/main" id="{42748EC9-1191-41D2-9D1E-3CD35BAE0115}"/>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046079" y="10224569"/>
            <a:ext cx="894233" cy="244423"/>
          </a:xfrm>
          <a:prstGeom prst="rect">
            <a:avLst/>
          </a:prstGeom>
        </p:spPr>
      </p:pic>
      <p:sp>
        <p:nvSpPr>
          <p:cNvPr id="45" name="object 38">
            <a:extLst>
              <a:ext uri="{FF2B5EF4-FFF2-40B4-BE49-F238E27FC236}">
                <a16:creationId xmlns:a16="http://schemas.microsoft.com/office/drawing/2014/main" id="{E15D5AAA-C15E-F51E-E545-255372976646}"/>
              </a:ext>
            </a:extLst>
          </p:cNvPr>
          <p:cNvSpPr txBox="1"/>
          <p:nvPr/>
        </p:nvSpPr>
        <p:spPr>
          <a:xfrm>
            <a:off x="487099" y="7377286"/>
            <a:ext cx="6560820" cy="2627707"/>
          </a:xfrm>
          <a:prstGeom prst="rect">
            <a:avLst/>
          </a:prstGeom>
        </p:spPr>
        <p:txBody>
          <a:bodyPr vert="horz" wrap="square" lIns="0" tIns="12700" rIns="0" bIns="0" rtlCol="0">
            <a:spAutoFit/>
          </a:bodyPr>
          <a:lstStyle/>
          <a:p>
            <a:pPr marL="69215">
              <a:lnSpc>
                <a:spcPct val="100000"/>
              </a:lnSpc>
              <a:spcBef>
                <a:spcPts val="100"/>
              </a:spcBef>
            </a:pPr>
            <a:r>
              <a:rPr sz="1100" b="1" dirty="0">
                <a:solidFill>
                  <a:srgbClr val="DC3044"/>
                </a:solidFill>
                <a:latin typeface="Lato"/>
                <a:cs typeface="Lato"/>
              </a:rPr>
              <a:t>SUPPORT FOR ENVIRONMENT AND NET ZERO</a:t>
            </a:r>
            <a:endParaRPr sz="1100" dirty="0">
              <a:latin typeface="Lato"/>
              <a:cs typeface="Lato"/>
            </a:endParaRPr>
          </a:p>
          <a:p>
            <a:pPr>
              <a:lnSpc>
                <a:spcPct val="100000"/>
              </a:lnSpc>
              <a:spcBef>
                <a:spcPts val="35"/>
              </a:spcBef>
            </a:pPr>
            <a:endParaRPr sz="1050" dirty="0">
              <a:latin typeface="Lato"/>
              <a:cs typeface="Lato"/>
            </a:endParaRPr>
          </a:p>
          <a:p>
            <a:pPr marL="21590" marR="179705">
              <a:lnSpc>
                <a:spcPct val="125000"/>
              </a:lnSpc>
            </a:pPr>
            <a:r>
              <a:rPr sz="800" dirty="0">
                <a:solidFill>
                  <a:srgbClr val="4E575E"/>
                </a:solidFill>
                <a:latin typeface="Lato"/>
                <a:cs typeface="Lato"/>
              </a:rPr>
              <a:t>The Net Zero and Climate Change agenda are becoming more important each year, with the majority of local authorities seeing this issue as a ke</a:t>
            </a:r>
            <a:r>
              <a:rPr lang="en-US" sz="800" dirty="0">
                <a:solidFill>
                  <a:srgbClr val="4E575E"/>
                </a:solidFill>
                <a:latin typeface="Lato"/>
                <a:cs typeface="Lato"/>
              </a:rPr>
              <a:t>y corporate</a:t>
            </a:r>
            <a:r>
              <a:rPr sz="800" dirty="0">
                <a:solidFill>
                  <a:srgbClr val="4E575E"/>
                </a:solidFill>
                <a:latin typeface="Lato"/>
                <a:cs typeface="Lato"/>
              </a:rPr>
              <a:t> priority.</a:t>
            </a:r>
            <a:endParaRPr sz="800" dirty="0">
              <a:latin typeface="Lato"/>
              <a:cs typeface="Lato"/>
            </a:endParaRPr>
          </a:p>
          <a:p>
            <a:pPr marL="21590" marR="5080">
              <a:lnSpc>
                <a:spcPct val="125000"/>
              </a:lnSpc>
              <a:spcBef>
                <a:spcPts val="570"/>
              </a:spcBef>
            </a:pPr>
            <a:r>
              <a:rPr sz="800" dirty="0">
                <a:solidFill>
                  <a:srgbClr val="4E575E"/>
                </a:solidFill>
                <a:latin typeface="Lato"/>
                <a:cs typeface="Lato"/>
              </a:rPr>
              <a:t>Claims associated with energy usage and energy efficiency are going to be a real marketing point as energy costs rise so quickly and households will be looking to save money. More broadly “greenwashing” and green claims have become a concern and the Competition and Markets Authority issue</a:t>
            </a:r>
            <a:r>
              <a:rPr lang="en-US" sz="800" dirty="0">
                <a:solidFill>
                  <a:srgbClr val="4E575E"/>
                </a:solidFill>
                <a:latin typeface="Lato"/>
                <a:cs typeface="Lato"/>
              </a:rPr>
              <a:t>d a </a:t>
            </a:r>
            <a:r>
              <a:rPr sz="800" dirty="0">
                <a:solidFill>
                  <a:srgbClr val="4E575E"/>
                </a:solidFill>
                <a:latin typeface="Lato"/>
                <a:cs typeface="Lato"/>
              </a:rPr>
              <a:t>report on this.</a:t>
            </a:r>
            <a:endParaRPr sz="800" dirty="0">
              <a:latin typeface="Lato"/>
              <a:cs typeface="Lato"/>
            </a:endParaRPr>
          </a:p>
          <a:p>
            <a:pPr marL="21590" marR="107950">
              <a:lnSpc>
                <a:spcPct val="125000"/>
              </a:lnSpc>
              <a:spcBef>
                <a:spcPts val="565"/>
              </a:spcBef>
            </a:pPr>
            <a:r>
              <a:rPr sz="800" dirty="0">
                <a:solidFill>
                  <a:srgbClr val="4E575E"/>
                </a:solidFill>
                <a:latin typeface="Lato"/>
                <a:cs typeface="Lato"/>
              </a:rPr>
              <a:t>There is no separate data collected on Trading Standards work to support this agenda, they will be included within the compliance checks, busines</a:t>
            </a:r>
            <a:r>
              <a:rPr lang="en-US" sz="800" dirty="0">
                <a:solidFill>
                  <a:srgbClr val="4E575E"/>
                </a:solidFill>
                <a:latin typeface="Lato"/>
                <a:cs typeface="Lato"/>
              </a:rPr>
              <a:t>s </a:t>
            </a:r>
            <a:r>
              <a:rPr lang="en-SG" sz="800" dirty="0">
                <a:solidFill>
                  <a:srgbClr val="4E575E"/>
                </a:solidFill>
                <a:latin typeface="Lato"/>
                <a:cs typeface="Lato"/>
              </a:rPr>
              <a:t>advice </a:t>
            </a:r>
            <a:r>
              <a:rPr sz="800" dirty="0">
                <a:solidFill>
                  <a:srgbClr val="4E575E"/>
                </a:solidFill>
                <a:latin typeface="Lato"/>
                <a:cs typeface="Lato"/>
              </a:rPr>
              <a:t>and prosecution figures in the above figures.</a:t>
            </a:r>
            <a:endParaRPr sz="800" dirty="0">
              <a:latin typeface="Lato"/>
              <a:cs typeface="Lato"/>
            </a:endParaRPr>
          </a:p>
          <a:p>
            <a:pPr>
              <a:lnSpc>
                <a:spcPct val="100000"/>
              </a:lnSpc>
            </a:pPr>
            <a:endParaRPr sz="900" dirty="0">
              <a:latin typeface="Lato"/>
              <a:cs typeface="Lato"/>
            </a:endParaRPr>
          </a:p>
          <a:p>
            <a:pPr>
              <a:lnSpc>
                <a:spcPct val="100000"/>
              </a:lnSpc>
              <a:spcBef>
                <a:spcPts val="15"/>
              </a:spcBef>
            </a:pPr>
            <a:endParaRPr sz="850" dirty="0">
              <a:latin typeface="Lato"/>
              <a:cs typeface="Lato"/>
            </a:endParaRPr>
          </a:p>
          <a:p>
            <a:pPr marL="17145">
              <a:lnSpc>
                <a:spcPct val="100000"/>
              </a:lnSpc>
            </a:pPr>
            <a:r>
              <a:rPr sz="1100" b="1" dirty="0">
                <a:solidFill>
                  <a:srgbClr val="DC3044"/>
                </a:solidFill>
                <a:latin typeface="Lato"/>
                <a:cs typeface="Lato"/>
              </a:rPr>
              <a:t>COST OF LIVING</a:t>
            </a:r>
            <a:endParaRPr sz="1100" dirty="0">
              <a:latin typeface="Lato"/>
              <a:cs typeface="Lato"/>
            </a:endParaRPr>
          </a:p>
          <a:p>
            <a:pPr>
              <a:lnSpc>
                <a:spcPct val="100000"/>
              </a:lnSpc>
              <a:spcBef>
                <a:spcPts val="15"/>
              </a:spcBef>
            </a:pPr>
            <a:endParaRPr sz="1100" dirty="0">
              <a:latin typeface="Lato"/>
              <a:cs typeface="Lato"/>
            </a:endParaRPr>
          </a:p>
          <a:p>
            <a:pPr marL="12700" marR="38735">
              <a:lnSpc>
                <a:spcPct val="125000"/>
              </a:lnSpc>
            </a:pPr>
            <a:r>
              <a:rPr sz="800" dirty="0">
                <a:solidFill>
                  <a:srgbClr val="4E575E"/>
                </a:solidFill>
                <a:latin typeface="Lato"/>
                <a:cs typeface="Lato"/>
              </a:rPr>
              <a:t>The continuing cost of living crisis has been a major influence on all of the work done by Trading Standards. In some localities specific projects have been undertaken to address issues such as pricing on groceries, accuracy of fuel deliveries and extra support to consumers who have been ripped off.</a:t>
            </a:r>
            <a:endParaRPr sz="800" dirty="0">
              <a:latin typeface="Lato"/>
              <a:cs typeface="Lato"/>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21C97422D959647A38AE17F096D0458" ma:contentTypeVersion="25" ma:contentTypeDescription="Create a new document." ma:contentTypeScope="" ma:versionID="ecba445340c484fb9fdde2647ea0ea6b">
  <xsd:schema xmlns:xsd="http://www.w3.org/2001/XMLSchema" xmlns:xs="http://www.w3.org/2001/XMLSchema" xmlns:p="http://schemas.microsoft.com/office/2006/metadata/properties" xmlns:ns1="http://schemas.microsoft.com/sharepoint/v3" xmlns:ns2="775ff11f-ed8f-4b76-a5f4-036f99ba12c8" xmlns:ns3="bed2af31-7960-4638-a5a0-54fbf029a026" targetNamespace="http://schemas.microsoft.com/office/2006/metadata/properties" ma:root="true" ma:fieldsID="3733eacd188947f3cb3ccc80c24dd842" ns1:_="" ns2:_="" ns3:_="">
    <xsd:import namespace="http://schemas.microsoft.com/sharepoint/v3"/>
    <xsd:import namespace="775ff11f-ed8f-4b76-a5f4-036f99ba12c8"/>
    <xsd:import namespace="bed2af31-7960-4638-a5a0-54fbf029a026"/>
    <xsd:element name="properties">
      <xsd:complexType>
        <xsd:sequence>
          <xsd:element name="documentManagement">
            <xsd:complexType>
              <xsd:all>
                <xsd:element ref="ns1:_dlc_Exempt" minOccurs="0"/>
                <xsd:element ref="ns1:_dlc_ExpireDateSaved" minOccurs="0"/>
                <xsd:element ref="ns1:_dlc_ExpireDate" minOccurs="0"/>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Location" minOccurs="0"/>
                <xsd:element ref="ns2:lcf76f155ced4ddcb4097134ff3c332f" minOccurs="0"/>
                <xsd:element ref="ns3:TaxCatchAll"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dlc_Exempt" ma:index="8" nillable="true" ma:displayName="Exempt from Policy" ma:hidden="true" ma:internalName="_dlc_Exempt" ma:readOnly="true">
      <xsd:simpleType>
        <xsd:restriction base="dms:Unknown"/>
      </xsd:simpleType>
    </xsd:element>
    <xsd:element name="_dlc_ExpireDateSaved" ma:index="9" nillable="true" ma:displayName="Original Expiration Date" ma:hidden="true" ma:internalName="_dlc_ExpireDateSaved" ma:readOnly="true">
      <xsd:simpleType>
        <xsd:restriction base="dms:DateTime"/>
      </xsd:simpleType>
    </xsd:element>
    <xsd:element name="_dlc_ExpireDate" ma:index="10" nillable="true" ma:displayName="Expiration Date" ma:description="" ma:hidden="true" ma:indexed="true" ma:internalName="_dlc_ExpireDat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775ff11f-ed8f-4b76-a5f4-036f99ba12c8"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Length (seconds)" ma:internalName="MediaLengthInSeconds" ma:readOnly="true">
      <xsd:simpleType>
        <xsd:restriction base="dms:Unknow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11e3d275-5df0-45f2-9190-266ccef0b1f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ed2af31-7960-4638-a5a0-54fbf029a026" elementFormDefault="qualified">
    <xsd:import namespace="http://schemas.microsoft.com/office/2006/documentManagement/types"/>
    <xsd:import namespace="http://schemas.microsoft.com/office/infopath/2007/PartnerControls"/>
    <xsd:element name="TaxCatchAll" ma:index="24" nillable="true" ma:displayName="Taxonomy Catch All Column" ma:hidden="true" ma:list="{c2a1c418-0735-49c2-a7a7-b0f07ec42bad}" ma:internalName="TaxCatchAll" ma:showField="CatchAllData" ma:web="bed2af31-7960-4638-a5a0-54fbf029a026">
      <xsd:complexType>
        <xsd:complexContent>
          <xsd:extension base="dms:MultiChoiceLookup">
            <xsd:sequence>
              <xsd:element name="Value" type="dms:Lookup" maxOccurs="unbounded" minOccurs="0" nillable="true"/>
            </xsd:sequence>
          </xsd:extension>
        </xsd:complexContent>
      </xsd:complexType>
    </xsd:element>
    <xsd:element name="SharedWithUsers" ma:index="2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p:Policy xmlns:p="office.server.policy" id="" local="true">
  <p:Name>Document</p:Name>
  <p:Description/>
  <p:Statement/>
  <p:PolicyItems>
    <p:PolicyItem featureId="Microsoft.Office.RecordsManagement.PolicyFeatures.Expiration" staticId="0x0101000B267686D9B2A6409978F8B188742049|991229732" UniqueId="5760d3a7-2fd8-40d5-b789-f85bbcde70e0">
      <p:Name>Retention</p:Name>
      <p:Description>Automatic scheduling of content for processing, and performing a retention action on content that has reached its due date.</p:Description>
      <p:CustomData>
        <Schedules nextStageId="4">
          <Schedule type="Default">
            <stages>
              <data stageId="1">
                <formula id="Microsoft.Office.RecordsManagement.PolicyFeatures.Expiration.Formula.BuiltIn">
                  <number>5</number>
                  <property>Modified</property>
                  <propertyId>28cf69c5-fa48-462a-b5cd-27b6f9d2bd5f</propertyId>
                  <period>years</period>
                </formula>
                <action type="action" id="Microsoft.Office.RecordsManagement.PolicyFeatures.Expiration.Action.MoveToRecycleBin"/>
              </data>
              <data stageId="2" recur="true" offset="1" unit="months">
                <formula id="Microsoft.Office.RecordsManagement.PolicyFeatures.Expiration.Formula.BuiltIn">
                  <number>2</number>
                  <property>Modified</property>
                  <propertyId>28cf69c5-fa48-462a-b5cd-27b6f9d2bd5f</propertyId>
                  <period>years</period>
                </formula>
                <action type="action" id="Microsoft.Office.RecordsManagement.PolicyFeatures.Expiration.Action.DeletePreviousVersions"/>
              </data>
              <data stageId="3" recur="true" offset="1" unit="months">
                <formula id="Microsoft.Office.RecordsManagement.PolicyFeatures.Expiration.Formula.BuiltIn">
                  <number>1</number>
                  <property>Modified</property>
                  <propertyId>28cf69c5-fa48-462a-b5cd-27b6f9d2bd5f</propertyId>
                  <period>years</period>
                </formula>
                <action type="action" id="Microsoft.Office.RecordsManagement.PolicyFeatures.Expiration.Action.DeletePreviousDrafts"/>
              </data>
            </stages>
          </Schedule>
        </Schedules>
      </p:CustomData>
    </p:PolicyItem>
    <p:PolicyItem featureId="Microsoft.Office.RecordsManagement.PolicyFeatures.PolicyAudit" staticId="0x0101000B267686D9B2A6409978F8B188742049|1757814118" UniqueId="ceeeb04f-c003-4e17-967a-0577cc5735be">
      <p:Name>Auditing</p:Name>
      <p:Description>Audits user actions on documents and list items to the Audit Log.</p:Description>
      <p:CustomData>
        <Audit>
          <Update/>
          <CheckInOut/>
          <MoveCopy/>
          <DeleteRestore/>
        </Audit>
      </p:CustomData>
    </p:PolicyItem>
  </p:PolicyItems>
</p:Policy>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775ff11f-ed8f-4b76-a5f4-036f99ba12c8">
      <Terms xmlns="http://schemas.microsoft.com/office/infopath/2007/PartnerControls"/>
    </lcf76f155ced4ddcb4097134ff3c332f>
    <TaxCatchAll xmlns="bed2af31-7960-4638-a5a0-54fbf029a026" xsi:nil="true"/>
    <_dlc_ExpireDateSaved xmlns="http://schemas.microsoft.com/sharepoint/v3" xsi:nil="true"/>
    <_dlc_ExpireDate xmlns="http://schemas.microsoft.com/sharepoint/v3">2029-01-26T11:47:27+00:00</_dlc_ExpireDate>
  </documentManagement>
</p:properties>
</file>

<file path=customXml/itemProps1.xml><?xml version="1.0" encoding="utf-8"?>
<ds:datastoreItem xmlns:ds="http://schemas.openxmlformats.org/officeDocument/2006/customXml" ds:itemID="{762EDF29-70FE-40D0-929B-8A1D81CD3FA7}">
  <ds:schemaRefs>
    <ds:schemaRef ds:uri="http://schemas.microsoft.com/sharepoint/v3/contenttype/forms"/>
  </ds:schemaRefs>
</ds:datastoreItem>
</file>

<file path=customXml/itemProps2.xml><?xml version="1.0" encoding="utf-8"?>
<ds:datastoreItem xmlns:ds="http://schemas.openxmlformats.org/officeDocument/2006/customXml" ds:itemID="{90B86013-8EFB-4055-A3BF-F13FFC251E8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75ff11f-ed8f-4b76-a5f4-036f99ba12c8"/>
    <ds:schemaRef ds:uri="bed2af31-7960-4638-a5a0-54fbf029a0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9DA365F-2931-4D80-B79B-47ED5F5F5999}">
  <ds:schemaRefs>
    <ds:schemaRef ds:uri="office.server.policy"/>
  </ds:schemaRefs>
</ds:datastoreItem>
</file>

<file path=customXml/itemProps4.xml><?xml version="1.0" encoding="utf-8"?>
<ds:datastoreItem xmlns:ds="http://schemas.openxmlformats.org/officeDocument/2006/customXml" ds:itemID="{D2AAC34F-FB99-4D94-807E-C472B107DB48}">
  <ds:schemaRefs>
    <ds:schemaRef ds:uri="http://schemas.microsoft.com/office/2006/metadata/properties"/>
    <ds:schemaRef ds:uri="http://purl.org/dc/dcmitype/"/>
    <ds:schemaRef ds:uri="http://purl.org/dc/elements/1.1/"/>
    <ds:schemaRef ds:uri="http://purl.org/dc/terms/"/>
    <ds:schemaRef ds:uri="http://schemas.microsoft.com/office/2006/documentManagement/types"/>
    <ds:schemaRef ds:uri="http://www.w3.org/XML/1998/namespace"/>
    <ds:schemaRef ds:uri="http://schemas.openxmlformats.org/package/2006/metadata/core-properties"/>
    <ds:schemaRef ds:uri="http://schemas.microsoft.com/sharepoint/v3"/>
    <ds:schemaRef ds:uri="http://schemas.microsoft.com/office/infopath/2007/PartnerControls"/>
    <ds:schemaRef ds:uri="bed2af31-7960-4638-a5a0-54fbf029a026"/>
    <ds:schemaRef ds:uri="775ff11f-ed8f-4b76-a5f4-036f99ba12c8"/>
  </ds:schemaRefs>
</ds:datastoreItem>
</file>

<file path=docProps/app.xml><?xml version="1.0" encoding="utf-8"?>
<Properties xmlns="http://schemas.openxmlformats.org/officeDocument/2006/extended-properties" xmlns:vt="http://schemas.openxmlformats.org/officeDocument/2006/docPropsVTypes">
  <Template/>
  <TotalTime>974</TotalTime>
  <Words>1062</Words>
  <Application>Microsoft Office PowerPoint</Application>
  <PresentationFormat>Custom</PresentationFormat>
  <Paragraphs>62</Paragraphs>
  <Slides>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Calibri</vt:lpstr>
      <vt:lpstr>Lato</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Pauline</dc:creator>
  <cp:lastModifiedBy>Pauline Roberts</cp:lastModifiedBy>
  <cp:revision>16</cp:revision>
  <dcterms:created xsi:type="dcterms:W3CDTF">2023-10-24T01:00:06Z</dcterms:created>
  <dcterms:modified xsi:type="dcterms:W3CDTF">2024-01-26T14:42:04Z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2023-10-24T00:00:00Z</vt:filetime>
  </property>
  <property fmtid="{D5CDD505-2E9C-101B-9397-08002B2CF9AE}" pid="3" name="Creator">
    <vt:lpwstr>Adobe InDesign 19.0 (Macintosh)</vt:lpwstr>
  </property>
  <property fmtid="{D5CDD505-2E9C-101B-9397-08002B2CF9AE}" pid="4" name="LastSaved">
    <vt:filetime>2023-10-24T00:00:00Z</vt:filetime>
  </property>
  <property fmtid="{D5CDD505-2E9C-101B-9397-08002B2CF9AE}" pid="5" name="Producer">
    <vt:lpwstr>Adobe PDF Library 17.0</vt:lpwstr>
  </property>
  <property fmtid="{D5CDD505-2E9C-101B-9397-08002B2CF9AE}" pid="6" name="_dlc_policyId">
    <vt:lpwstr>0x0101000B267686D9B2A6409978F8B188742049|991229732</vt:lpwstr>
  </property>
  <property fmtid="{D5CDD505-2E9C-101B-9397-08002B2CF9AE}" pid="7" name="ContentTypeId">
    <vt:lpwstr>0x010100121C97422D959647A38AE17F096D0458</vt:lpwstr>
  </property>
  <property fmtid="{D5CDD505-2E9C-101B-9397-08002B2CF9AE}" pid="8" name="ItemRetentionFormula">
    <vt:lpwstr>&lt;formula id="Microsoft.Office.RecordsManagement.PolicyFeatures.Expiration.Formula.BuiltIn"&gt;&lt;number&gt;5&lt;/number&gt;&lt;property&gt;Modified&lt;/property&gt;&lt;propertyId&gt;28cf69c5-fa48-462a-b5cd-27b6f9d2bd5f&lt;/propertyId&gt;&lt;period&gt;years&lt;/period&gt;&lt;/formula&gt;</vt:lpwstr>
  </property>
  <property fmtid="{D5CDD505-2E9C-101B-9397-08002B2CF9AE}" pid="9" name="MediaServiceImageTags">
    <vt:lpwstr/>
  </property>
</Properties>
</file>