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7"/>
  </p:notesMasterIdLst>
  <p:sldIdLst>
    <p:sldId id="256" r:id="rId5"/>
    <p:sldId id="257" r:id="rId6"/>
  </p:sldIdLst>
  <p:sldSz cx="7556500" cy="10693400"/>
  <p:notesSz cx="7556500" cy="10693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37A630-1AC4-C944-8EB6-54691957A53A}" v="7" dt="2021-11-22T16:35:50.250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83"/>
    <p:restoredTop sz="90340" autoAdjust="0"/>
  </p:normalViewPr>
  <p:slideViewPr>
    <p:cSldViewPr>
      <p:cViewPr>
        <p:scale>
          <a:sx n="70" d="100"/>
          <a:sy n="70" d="100"/>
        </p:scale>
        <p:origin x="1776" y="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C1BFAC-BEB4-4C24-8718-BEDA8879061C}" type="datetimeFigureOut">
              <a:rPr lang="en-GB" smtClean="0"/>
              <a:t>26/11/2021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03488" y="1336675"/>
            <a:ext cx="2549525" cy="3608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55650" y="5146675"/>
            <a:ext cx="6045200" cy="42100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65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18B91B-09B4-478A-A970-2A152E1B70B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6937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11/26/2021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GWLGBliss-Light"/>
                <a:cs typeface="GWLGBliss-Light"/>
              </a:defRPr>
            </a:lvl1pPr>
          </a:lstStyle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‹#›</a:t>
            </a:fld>
            <a:endParaRPr sz="1000" dirty="0">
              <a:latin typeface="GWLG Bliss Regular"/>
              <a:cs typeface="GWLG Bliss Regular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11/26/2021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GWLGBliss-Light"/>
                <a:cs typeface="GWLGBliss-Light"/>
              </a:defRPr>
            </a:lvl1pPr>
          </a:lstStyle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‹#›</a:t>
            </a:fld>
            <a:endParaRPr sz="1000" dirty="0">
              <a:latin typeface="GWLG Bliss Regular"/>
              <a:cs typeface="GWLG Bliss Regular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11/26/2021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GWLGBliss-Light"/>
                <a:cs typeface="GWLGBliss-Light"/>
              </a:defRPr>
            </a:lvl1pPr>
          </a:lstStyle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‹#›</a:t>
            </a:fld>
            <a:endParaRPr sz="1000" dirty="0">
              <a:latin typeface="GWLG Bliss Regular"/>
              <a:cs typeface="GWLG Bliss Regular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11/26/2021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GWLGBliss-Light"/>
                <a:cs typeface="GWLGBliss-Light"/>
              </a:defRPr>
            </a:lvl1pPr>
          </a:lstStyle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‹#›</a:t>
            </a:fld>
            <a:endParaRPr sz="1000" dirty="0">
              <a:latin typeface="GWLG Bliss Regular"/>
              <a:cs typeface="GWLG Bliss Regular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>
          <a:xfrm>
            <a:off x="3930651" y="10297869"/>
            <a:ext cx="3460482" cy="183515"/>
          </a:xfrm>
        </p:spPr>
        <p:txBody>
          <a:bodyPr lIns="0" tIns="0" rIns="0" bIns="0"/>
          <a:lstStyle>
            <a:lvl1pPr>
              <a:defRPr sz="900" b="0" i="0">
                <a:solidFill>
                  <a:srgbClr val="231F20"/>
                </a:solidFill>
                <a:latin typeface="GWLGBliss-Light"/>
                <a:cs typeface="GWLGBliss-Light"/>
              </a:defRPr>
            </a:lvl1pPr>
          </a:lstStyle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‹#›</a:t>
            </a:fld>
            <a:endParaRPr sz="1000" dirty="0">
              <a:latin typeface="GWLG Bliss Regular"/>
              <a:cs typeface="GWLG Bliss Regular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75945" y="10185039"/>
            <a:ext cx="568121" cy="332376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7054850" y="10339362"/>
            <a:ext cx="0" cy="112395"/>
          </a:xfrm>
          <a:custGeom>
            <a:avLst/>
            <a:gdLst/>
            <a:ahLst/>
            <a:cxnLst/>
            <a:rect l="l" t="t" r="r" b="b"/>
            <a:pathLst>
              <a:path h="112395">
                <a:moveTo>
                  <a:pt x="0" y="0"/>
                </a:moveTo>
                <a:lnTo>
                  <a:pt x="0" y="111925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3930651" y="10297869"/>
            <a:ext cx="3460482" cy="1538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231F20"/>
                </a:solidFill>
                <a:latin typeface="GWLGBliss-Light"/>
                <a:cs typeface="GWLGBliss-Light"/>
              </a:defRPr>
            </a:lvl1pPr>
          </a:lstStyle>
          <a:p>
            <a:pPr marL="12700">
              <a:lnSpc>
                <a:spcPct val="100000"/>
              </a:lnSpc>
              <a:spcBef>
                <a:spcPts val="50"/>
              </a:spcBef>
              <a:tabLst>
                <a:tab pos="3211830" algn="l"/>
              </a:tabLst>
            </a:pPr>
            <a:r>
              <a:rPr sz="1350" spc="-7" baseline="6172" dirty="0"/>
              <a:t>Protecting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baseline="6172" dirty="0"/>
              <a:t>Public</a:t>
            </a:r>
            <a:r>
              <a:rPr sz="1350" spc="7" baseline="6172" dirty="0"/>
              <a:t> </a:t>
            </a:r>
            <a:r>
              <a:rPr sz="1350" baseline="6172" dirty="0"/>
              <a:t>and</a:t>
            </a:r>
            <a:r>
              <a:rPr sz="1350" spc="-22" baseline="6172" dirty="0"/>
              <a:t> </a:t>
            </a:r>
            <a:r>
              <a:rPr sz="1350" baseline="6172" dirty="0"/>
              <a:t>Supporting</a:t>
            </a:r>
            <a:r>
              <a:rPr sz="1350" spc="7" baseline="6172" dirty="0"/>
              <a:t> </a:t>
            </a:r>
            <a:r>
              <a:rPr sz="1350" baseline="6172" dirty="0"/>
              <a:t>Business</a:t>
            </a:r>
            <a:r>
              <a:rPr sz="1350" spc="7" baseline="6172" dirty="0"/>
              <a:t> </a:t>
            </a:r>
            <a:r>
              <a:rPr sz="1350" baseline="6172" dirty="0"/>
              <a:t>During</a:t>
            </a:r>
            <a:r>
              <a:rPr sz="1350" spc="-22" baseline="6172" dirty="0"/>
              <a:t> </a:t>
            </a:r>
            <a:r>
              <a:rPr sz="1350" baseline="6172" dirty="0"/>
              <a:t>the</a:t>
            </a:r>
            <a:r>
              <a:rPr sz="1350" spc="7" baseline="6172" dirty="0"/>
              <a:t> </a:t>
            </a:r>
            <a:r>
              <a:rPr sz="1350" spc="-7" baseline="6172" dirty="0"/>
              <a:t>Pandemic	</a:t>
            </a:r>
            <a:fld id="{81D60167-4931-47E6-BA6A-407CBD079E47}" type="slidenum">
              <a:rPr sz="1000" b="1" dirty="0">
                <a:solidFill>
                  <a:srgbClr val="DC3044"/>
                </a:solidFill>
                <a:latin typeface="GWLG Bliss Bold"/>
                <a:cs typeface="GWLG Bliss Bold"/>
              </a:rPr>
              <a:t>‹#›</a:t>
            </a:fld>
            <a:endParaRPr sz="1000" dirty="0">
              <a:latin typeface="GWLG Bliss Regular"/>
              <a:cs typeface="GWLG Bliss Regular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18" Type="http://schemas.openxmlformats.org/officeDocument/2006/relationships/image" Target="../media/image7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openxmlformats.org/officeDocument/2006/relationships/image" Target="../media/image8.png"/><Relationship Id="rId16" Type="http://schemas.openxmlformats.org/officeDocument/2006/relationships/image" Target="../media/image22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jp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00494" y="2758241"/>
            <a:ext cx="6555740" cy="1372519"/>
          </a:xfrm>
          <a:custGeom>
            <a:avLst/>
            <a:gdLst/>
            <a:ahLst/>
            <a:cxnLst/>
            <a:rect l="l" t="t" r="r" b="b"/>
            <a:pathLst>
              <a:path w="6555740" h="1485900">
                <a:moveTo>
                  <a:pt x="6555498" y="0"/>
                </a:moveTo>
                <a:lnTo>
                  <a:pt x="0" y="0"/>
                </a:lnTo>
                <a:lnTo>
                  <a:pt x="0" y="1485823"/>
                </a:lnTo>
                <a:lnTo>
                  <a:pt x="6555498" y="1485823"/>
                </a:lnTo>
                <a:lnTo>
                  <a:pt x="6555498" y="0"/>
                </a:lnTo>
                <a:close/>
              </a:path>
            </a:pathLst>
          </a:custGeom>
          <a:solidFill>
            <a:srgbClr val="DC304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491299" y="355678"/>
            <a:ext cx="6538595" cy="643125"/>
          </a:xfrm>
          <a:prstGeom prst="rect">
            <a:avLst/>
          </a:prstGeom>
        </p:spPr>
        <p:txBody>
          <a:bodyPr vert="horz" wrap="square" lIns="0" tIns="933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lang="cy-GB" sz="1800" b="1" dirty="0">
                <a:solidFill>
                  <a:srgbClr val="231F20"/>
                </a:solidFill>
                <a:latin typeface="GWLG Bliss Bold"/>
                <a:cs typeface="GWLG Bliss Bold"/>
              </a:rPr>
              <a:t>Diogelu’r Cyhoedd a Chefnogi Busnes yn Ystod y Pandemi</a:t>
            </a:r>
            <a:r>
              <a:rPr lang="en-GB" sz="1800" b="1" dirty="0">
                <a:solidFill>
                  <a:srgbClr val="231F20"/>
                </a:solidFill>
                <a:latin typeface="GWLG Bliss Bold"/>
                <a:cs typeface="GWLG Bliss Bold"/>
              </a:rPr>
              <a:t>g </a:t>
            </a:r>
            <a:endParaRPr sz="1800" dirty="0">
              <a:latin typeface="GWLG Bliss Regular"/>
              <a:cs typeface="GWLG Bliss Regular"/>
            </a:endParaRPr>
          </a:p>
          <a:p>
            <a:pPr marL="12700">
              <a:lnSpc>
                <a:spcPct val="100000"/>
              </a:lnSpc>
              <a:spcBef>
                <a:spcPts val="475"/>
              </a:spcBef>
            </a:pPr>
            <a:r>
              <a:rPr lang="cy-GB" sz="1350" dirty="0">
                <a:solidFill>
                  <a:srgbClr val="838993"/>
                </a:solidFill>
                <a:latin typeface="GWLGBliss-Light"/>
                <a:cs typeface="GWLGBliss-Light"/>
              </a:rPr>
              <a:t>Effeithiau a Chanlyniadau Gwasanaethau Safonau Masnach Lleol yng Nghymru</a:t>
            </a:r>
            <a:r>
              <a:rPr lang="en-GB" sz="1350" dirty="0">
                <a:solidFill>
                  <a:srgbClr val="838993"/>
                </a:solidFill>
                <a:latin typeface="GWLGBliss-Light"/>
                <a:cs typeface="GWLGBliss-Light"/>
              </a:rPr>
              <a:t> 2020/21</a:t>
            </a:r>
            <a:endParaRPr sz="1350" dirty="0">
              <a:latin typeface="GWLGBliss-Light"/>
              <a:cs typeface="GWLGBliss-Ligh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03999" y="1065139"/>
            <a:ext cx="6552565" cy="0"/>
          </a:xfrm>
          <a:custGeom>
            <a:avLst/>
            <a:gdLst/>
            <a:ahLst/>
            <a:cxnLst/>
            <a:rect l="l" t="t" r="r" b="b"/>
            <a:pathLst>
              <a:path w="6552565">
                <a:moveTo>
                  <a:pt x="0" y="0"/>
                </a:moveTo>
                <a:lnTo>
                  <a:pt x="6552006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5"/>
          <p:cNvSpPr txBox="1"/>
          <p:nvPr/>
        </p:nvSpPr>
        <p:spPr>
          <a:xfrm>
            <a:off x="651549" y="3119770"/>
            <a:ext cx="2951480" cy="64376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210" marR="294005" indent="-144145">
              <a:lnSpc>
                <a:spcPct val="100000"/>
              </a:lnSpc>
              <a:spcBef>
                <a:spcPts val="100"/>
              </a:spcBef>
              <a:buChar char="•"/>
              <a:tabLst>
                <a:tab pos="156845" algn="l"/>
              </a:tabLst>
            </a:pPr>
            <a:r>
              <a:rPr lang="en-GB"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Atal dros £1 miliwn o golled</a:t>
            </a:r>
            <a:endParaRPr sz="900" dirty="0">
              <a:latin typeface="GWLGBliss-Light"/>
              <a:cs typeface="GWLGBliss-Light"/>
            </a:endParaRPr>
          </a:p>
          <a:p>
            <a:pPr marL="156210" indent="-144145">
              <a:lnSpc>
                <a:spcPct val="100000"/>
              </a:lnSpc>
              <a:spcBef>
                <a:spcPts val="280"/>
              </a:spcBef>
              <a:buChar char="•"/>
              <a:tabLst>
                <a:tab pos="156845" algn="l"/>
              </a:tabLst>
            </a:pPr>
            <a:r>
              <a:rPr lang="en-GB"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Darparu cefnogaeth i 1,000 o ddioddefwyr sgam a sicrhau £54,000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o iawn trwy gyngor ac ymyrraeth</a:t>
            </a:r>
            <a:endParaRPr sz="900" dirty="0">
              <a:latin typeface="GWLG Bliss Regular"/>
              <a:cs typeface="GWLG Bliss Regular"/>
            </a:endParaRPr>
          </a:p>
          <a:p>
            <a:pPr marL="156210" marR="43815" indent="-144145" algn="just">
              <a:lnSpc>
                <a:spcPct val="100000"/>
              </a:lnSpc>
              <a:spcBef>
                <a:spcPts val="285"/>
              </a:spcBef>
              <a:buChar char="•"/>
              <a:tabLst>
                <a:tab pos="156845" algn="l"/>
              </a:tabLst>
            </a:pPr>
            <a:r>
              <a:rPr lang="en-GB" sz="900" b="1" spc="-5" dirty="0">
                <a:solidFill>
                  <a:srgbClr val="FFFFFF"/>
                </a:solidFill>
                <a:latin typeface="GWLG Bliss Bold"/>
                <a:cs typeface="GWLGBliss-Light"/>
              </a:rPr>
              <a:t>Ymateb i 3,384 o geisiadau am gyngor gan fusnesau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75299" y="3119770"/>
            <a:ext cx="2877820" cy="6052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6210" marR="74295" indent="-144145">
              <a:lnSpc>
                <a:spcPct val="100000"/>
              </a:lnSpc>
              <a:spcBef>
                <a:spcPts val="100"/>
              </a:spcBef>
              <a:buChar char="•"/>
              <a:tabLst>
                <a:tab pos="156845" algn="l"/>
              </a:tabLst>
            </a:pPr>
            <a:r>
              <a:rPr lang="en-GB"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Derbyn ymron i </a:t>
            </a:r>
            <a:r>
              <a:rPr lang="en-GB"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2</a:t>
            </a:r>
            <a:r>
              <a:rPr sz="900" b="1" dirty="0">
                <a:solidFill>
                  <a:srgbClr val="FFFFFF"/>
                </a:solidFill>
                <a:latin typeface="GWLG Bliss Bold"/>
                <a:cs typeface="GWLG Bliss Bold"/>
              </a:rPr>
              <a:t>80,000</a:t>
            </a:r>
            <a:r>
              <a:rPr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10" dirty="0">
                <a:solidFill>
                  <a:srgbClr val="FFFFFF"/>
                </a:solidFill>
                <a:latin typeface="GWLG Bliss Bold"/>
                <a:cs typeface="GWLG Bliss Bold"/>
              </a:rPr>
              <a:t>o atgyfeiriadau a hysbysiadau i wasanaethau</a:t>
            </a:r>
            <a:endParaRPr sz="900" dirty="0">
              <a:latin typeface="GWLGBliss-Light"/>
              <a:cs typeface="GWLGBliss-Light"/>
            </a:endParaRPr>
          </a:p>
          <a:p>
            <a:pPr marL="156210" marR="5080" indent="-144145">
              <a:lnSpc>
                <a:spcPct val="100000"/>
              </a:lnSpc>
              <a:spcBef>
                <a:spcPts val="280"/>
              </a:spcBef>
              <a:buChar char="•"/>
              <a:tabLst>
                <a:tab pos="156845" algn="l"/>
              </a:tabLst>
            </a:pPr>
            <a:r>
              <a:rPr sz="900" dirty="0">
                <a:solidFill>
                  <a:srgbClr val="FFFFFF"/>
                </a:solidFill>
                <a:latin typeface="GWLGBliss-Light"/>
                <a:cs typeface="GWLGBliss-Light"/>
              </a:rPr>
              <a:t>C</a:t>
            </a:r>
            <a:r>
              <a:rPr lang="en-GB" sz="900" dirty="0">
                <a:solidFill>
                  <a:srgbClr val="FFFFFF"/>
                </a:solidFill>
                <a:latin typeface="GWLGBliss-Light"/>
                <a:cs typeface="GWLGBliss-Light"/>
              </a:rPr>
              <a:t>ynnal ymron i </a:t>
            </a:r>
            <a:r>
              <a:rPr lang="en-GB" sz="900" b="1" dirty="0">
                <a:solidFill>
                  <a:srgbClr val="FFFFFF"/>
                </a:solidFill>
                <a:latin typeface="GWLGBliss-Light"/>
                <a:cs typeface="GWLGBliss-Light"/>
              </a:rPr>
              <a:t>4</a:t>
            </a:r>
            <a:r>
              <a:rPr lang="en-GB" sz="900" b="1" spc="-15" dirty="0">
                <a:solidFill>
                  <a:srgbClr val="FFFFFF"/>
                </a:solidFill>
                <a:latin typeface="GWLG Bliss Bold"/>
                <a:cs typeface="GWLGBliss-Light"/>
              </a:rPr>
              <a:t>8</a:t>
            </a:r>
            <a:r>
              <a:rPr lang="en-GB" sz="900" b="1" spc="-30" dirty="0">
                <a:solidFill>
                  <a:srgbClr val="FFFFFF"/>
                </a:solidFill>
                <a:latin typeface="GWLG Bliss Bold"/>
                <a:cs typeface="GWLGBliss-Light"/>
              </a:rPr>
              <a:t>,000</a:t>
            </a:r>
            <a:r>
              <a:rPr sz="900" b="1" spc="-35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35" dirty="0">
                <a:solidFill>
                  <a:srgbClr val="FFFFFF"/>
                </a:solidFill>
                <a:latin typeface="GWLG Bliss Bold"/>
                <a:cs typeface="GWLG Bliss Bold"/>
              </a:rPr>
              <a:t>o ymweliadau ac archwiliadau cysylltiedig â </a:t>
            </a:r>
            <a:r>
              <a:rPr sz="900" b="1" spc="-5" dirty="0">
                <a:solidFill>
                  <a:srgbClr val="FFFFFF"/>
                </a:solidFill>
                <a:latin typeface="GWLG Bliss Bold"/>
                <a:cs typeface="GWLG Bliss Bold"/>
              </a:rPr>
              <a:t>Covid</a:t>
            </a:r>
            <a:r>
              <a:rPr sz="900" b="1" spc="-20" dirty="0">
                <a:solidFill>
                  <a:srgbClr val="FFFFFF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20" dirty="0">
                <a:solidFill>
                  <a:srgbClr val="FFFFFF"/>
                </a:solidFill>
                <a:latin typeface="GWLG Bliss Bold"/>
                <a:cs typeface="GWLG Bliss Bold"/>
              </a:rPr>
              <a:t>i fusnesau ar draws Cymru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91299" y="1166615"/>
            <a:ext cx="6398260" cy="1490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Yr Adroddiad hwn yw’r flwyddyn gyntaf y mae Gwasanaethau Safonau Masnach yng Nghymru wedi elwa o asesiad cynhwysfawr i 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Safonau Masnach Cymru</a:t>
            </a:r>
            <a:r>
              <a:rPr sz="900" spc="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(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TSW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)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i’r gwerth y mae Gwasanaethau Safonau Masnach lleol yn ei gyflwyno ar sail adroddiad a gyhoeddir gan Gymdeithas Prif Swyddogion Safonau Masnach sy’n cynrychioli Penaethiaid Safonau Masnach ar draws Cymru a Lloegr. </a:t>
            </a:r>
            <a:r>
              <a:rPr sz="900" spc="-18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endParaRPr sz="900" dirty="0">
              <a:latin typeface="GWLGBliss-Light"/>
              <a:cs typeface="GWLGBliss-Light"/>
            </a:endParaRPr>
          </a:p>
          <a:p>
            <a:pPr marL="12700" marR="78740">
              <a:lnSpc>
                <a:spcPct val="100000"/>
              </a:lnSpc>
              <a:spcBef>
                <a:spcPts val="850"/>
              </a:spcBef>
            </a:pP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Mae adroddiad eleni,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2020/21,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 yn cyd-ddigwydd gyda’r cyfnodau mwyaf difrifol o bandemig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Covid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19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ac felly mae’n asesu effaith gwaith penodol Covid 19 a wnaed gan wasanaethau Safonau Masnach yn ychwanegol i’r tair thema arferol o Fynd i’r Afael â Cholled ac Atal Niwed, Cefnogi’r Economi Leol, a Hyrwyddo Iechyd a Lles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.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Serch hynny, oherwydd effaith ddifrifol 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Covid 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19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ar wasanaethau,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ni fydd modd cymharu adroddiad eleni ag unrhyw flwyddyn arall.</a:t>
            </a:r>
            <a:endParaRPr sz="900" dirty="0">
              <a:latin typeface="GWLGBliss-Light"/>
              <a:cs typeface="GWLGBliss-Light"/>
            </a:endParaRPr>
          </a:p>
          <a:p>
            <a:pPr marL="12700" marR="107314">
              <a:lnSpc>
                <a:spcPct val="100000"/>
              </a:lnSpc>
              <a:spcBef>
                <a:spcPts val="850"/>
              </a:spcBef>
            </a:pP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Mae’r ddogfen hon yn cynnig ciplun o’r canfyddiadau allweddol o asesiad eleni ac yn dangos gwerth parhaus Safonau Masnach wrth ganolbwyntio cefnogaeth ar ddiogelu a chefnogi’r mwyaf bregus a busnesau lleol trwy amserau anodd iawn. 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504000" y="4260178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9" name="object 9"/>
          <p:cNvSpPr/>
          <p:nvPr/>
        </p:nvSpPr>
        <p:spPr>
          <a:xfrm>
            <a:off x="504000" y="4615672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1" name="object 11"/>
          <p:cNvSpPr txBox="1"/>
          <p:nvPr/>
        </p:nvSpPr>
        <p:spPr>
          <a:xfrm>
            <a:off x="887299" y="5367702"/>
            <a:ext cx="148971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900" b="1" spc="-5" dirty="0">
                <a:solidFill>
                  <a:srgbClr val="4E575E"/>
                </a:solidFill>
                <a:latin typeface="GWLGBliss-Light"/>
                <a:cs typeface="GWLG Bliss Bold"/>
              </a:rPr>
              <a:t>86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o ddiffynyddion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wedi’u tywys trwy’r broses erlyn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87299" y="5858022"/>
            <a:ext cx="2520315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900" b="1" dirty="0">
                <a:solidFill>
                  <a:srgbClr val="C00000"/>
                </a:solidFill>
                <a:latin typeface="GWLGBliss-Light"/>
                <a:cs typeface="GWLGBliss-Light"/>
              </a:rPr>
              <a:t>Dedfrydau carchar o </a:t>
            </a:r>
            <a:r>
              <a:rPr lang="en-GB" sz="900" b="1" spc="-10" dirty="0">
                <a:solidFill>
                  <a:srgbClr val="C00000"/>
                </a:solidFill>
                <a:latin typeface="GWLGBliss-Light"/>
                <a:cs typeface="GWLGBliss-Light"/>
              </a:rPr>
              <a:t>344 mis wedi’u rhoi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.</a:t>
            </a:r>
            <a:r>
              <a:rPr sz="900" spc="-6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60" dirty="0">
                <a:solidFill>
                  <a:srgbClr val="4E575E"/>
                </a:solidFill>
                <a:latin typeface="GWLGBliss-Light"/>
                <a:cs typeface="GWLGBliss-Light"/>
              </a:rPr>
              <a:t>Roedd hyn yn cynnwys dedfrydau ar unwaith ac wedi’u gohirio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87300" y="6348341"/>
            <a:ext cx="1896745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Diffynyddion wedi’u gorchymyn i dalu dros</a:t>
            </a:r>
            <a:r>
              <a:rPr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£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435,000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mewn Elw Trosedd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71299" y="5360618"/>
            <a:ext cx="1761489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Dros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£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16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7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,000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wedi’i atal rhag cael ei drosglwyddo i droseddwyr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71299" y="5850937"/>
            <a:ext cx="2145030" cy="428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Safonau Masnach Awdurdodau Lleol wedi darparu cefnogaeth i dros </a:t>
            </a:r>
            <a:r>
              <a:rPr lang="en-GB" sz="900" b="1" spc="-20" dirty="0">
                <a:solidFill>
                  <a:srgbClr val="AC1324"/>
                </a:solidFill>
                <a:latin typeface="GWLG Bliss Bold"/>
                <a:cs typeface="GWLGBliss-Light"/>
              </a:rPr>
              <a:t>1,0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00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 ddioddefwyr sgam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71299" y="6341257"/>
            <a:ext cx="1919605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Gwaith i aflonyddu postiadau twyll marchnata torfol,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rhoi stop ar daliadau yn mynd allan, post ayyb 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wedi arbed dros 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£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222,000 i ddefnyddwyr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25729" y="5379148"/>
            <a:ext cx="277495" cy="269240"/>
          </a:xfrm>
          <a:custGeom>
            <a:avLst/>
            <a:gdLst/>
            <a:ahLst/>
            <a:cxnLst/>
            <a:rect l="l" t="t" r="r" b="b"/>
            <a:pathLst>
              <a:path w="277495" h="269239">
                <a:moveTo>
                  <a:pt x="204076" y="89496"/>
                </a:moveTo>
                <a:lnTo>
                  <a:pt x="168097" y="55156"/>
                </a:lnTo>
                <a:lnTo>
                  <a:pt x="165569" y="55156"/>
                </a:lnTo>
                <a:lnTo>
                  <a:pt x="162445" y="58127"/>
                </a:lnTo>
                <a:lnTo>
                  <a:pt x="162445" y="60540"/>
                </a:lnTo>
                <a:lnTo>
                  <a:pt x="196862" y="93395"/>
                </a:lnTo>
                <a:lnTo>
                  <a:pt x="197637" y="94145"/>
                </a:lnTo>
                <a:lnTo>
                  <a:pt x="198666" y="94513"/>
                </a:lnTo>
                <a:lnTo>
                  <a:pt x="200710" y="94513"/>
                </a:lnTo>
                <a:lnTo>
                  <a:pt x="201726" y="94145"/>
                </a:lnTo>
                <a:lnTo>
                  <a:pt x="204076" y="91909"/>
                </a:lnTo>
                <a:lnTo>
                  <a:pt x="204076" y="89496"/>
                </a:lnTo>
                <a:close/>
              </a:path>
              <a:path w="277495" h="269239">
                <a:moveTo>
                  <a:pt x="261848" y="111455"/>
                </a:moveTo>
                <a:lnTo>
                  <a:pt x="257378" y="106870"/>
                </a:lnTo>
                <a:lnTo>
                  <a:pt x="254254" y="103682"/>
                </a:lnTo>
                <a:lnTo>
                  <a:pt x="253111" y="102984"/>
                </a:lnTo>
                <a:lnTo>
                  <a:pt x="253111" y="113690"/>
                </a:lnTo>
                <a:lnTo>
                  <a:pt x="252933" y="118452"/>
                </a:lnTo>
                <a:lnTo>
                  <a:pt x="201866" y="167195"/>
                </a:lnTo>
                <a:lnTo>
                  <a:pt x="196875" y="167360"/>
                </a:lnTo>
                <a:lnTo>
                  <a:pt x="192811" y="163753"/>
                </a:lnTo>
                <a:lnTo>
                  <a:pt x="192100" y="162674"/>
                </a:lnTo>
                <a:lnTo>
                  <a:pt x="191211" y="160058"/>
                </a:lnTo>
                <a:lnTo>
                  <a:pt x="190550" y="158737"/>
                </a:lnTo>
                <a:lnTo>
                  <a:pt x="189738" y="157518"/>
                </a:lnTo>
                <a:lnTo>
                  <a:pt x="195389" y="152120"/>
                </a:lnTo>
                <a:lnTo>
                  <a:pt x="242785" y="106870"/>
                </a:lnTo>
                <a:lnTo>
                  <a:pt x="244068" y="107645"/>
                </a:lnTo>
                <a:lnTo>
                  <a:pt x="245452" y="108267"/>
                </a:lnTo>
                <a:lnTo>
                  <a:pt x="248196" y="109118"/>
                </a:lnTo>
                <a:lnTo>
                  <a:pt x="249326" y="109804"/>
                </a:lnTo>
                <a:lnTo>
                  <a:pt x="253111" y="113690"/>
                </a:lnTo>
                <a:lnTo>
                  <a:pt x="253111" y="102984"/>
                </a:lnTo>
                <a:lnTo>
                  <a:pt x="251929" y="102260"/>
                </a:lnTo>
                <a:lnTo>
                  <a:pt x="246265" y="100507"/>
                </a:lnTo>
                <a:lnTo>
                  <a:pt x="243801" y="98158"/>
                </a:lnTo>
                <a:lnTo>
                  <a:pt x="241973" y="92748"/>
                </a:lnTo>
                <a:lnTo>
                  <a:pt x="241757" y="92417"/>
                </a:lnTo>
                <a:lnTo>
                  <a:pt x="240487" y="90538"/>
                </a:lnTo>
                <a:lnTo>
                  <a:pt x="237147" y="87566"/>
                </a:lnTo>
                <a:lnTo>
                  <a:pt x="237147" y="101473"/>
                </a:lnTo>
                <a:lnTo>
                  <a:pt x="184086" y="152120"/>
                </a:lnTo>
                <a:lnTo>
                  <a:pt x="182803" y="151345"/>
                </a:lnTo>
                <a:lnTo>
                  <a:pt x="181419" y="150723"/>
                </a:lnTo>
                <a:lnTo>
                  <a:pt x="178676" y="149872"/>
                </a:lnTo>
                <a:lnTo>
                  <a:pt x="177546" y="149186"/>
                </a:lnTo>
                <a:lnTo>
                  <a:pt x="173774" y="145313"/>
                </a:lnTo>
                <a:lnTo>
                  <a:pt x="173951" y="140550"/>
                </a:lnTo>
                <a:lnTo>
                  <a:pt x="184861" y="130136"/>
                </a:lnTo>
                <a:lnTo>
                  <a:pt x="223545" y="93192"/>
                </a:lnTo>
                <a:lnTo>
                  <a:pt x="225691" y="92417"/>
                </a:lnTo>
                <a:lnTo>
                  <a:pt x="229717" y="92417"/>
                </a:lnTo>
                <a:lnTo>
                  <a:pt x="231609" y="93052"/>
                </a:lnTo>
                <a:lnTo>
                  <a:pt x="234061" y="95237"/>
                </a:lnTo>
                <a:lnTo>
                  <a:pt x="234784" y="96316"/>
                </a:lnTo>
                <a:lnTo>
                  <a:pt x="235673" y="98933"/>
                </a:lnTo>
                <a:lnTo>
                  <a:pt x="236334" y="100253"/>
                </a:lnTo>
                <a:lnTo>
                  <a:pt x="237147" y="101473"/>
                </a:lnTo>
                <a:lnTo>
                  <a:pt x="237147" y="87566"/>
                </a:lnTo>
                <a:lnTo>
                  <a:pt x="236029" y="86563"/>
                </a:lnTo>
                <a:lnTo>
                  <a:pt x="233553" y="84366"/>
                </a:lnTo>
                <a:lnTo>
                  <a:pt x="226161" y="83667"/>
                </a:lnTo>
                <a:lnTo>
                  <a:pt x="220294" y="86563"/>
                </a:lnTo>
                <a:lnTo>
                  <a:pt x="214109" y="80670"/>
                </a:lnTo>
                <a:lnTo>
                  <a:pt x="214109" y="91427"/>
                </a:lnTo>
                <a:lnTo>
                  <a:pt x="173558" y="130136"/>
                </a:lnTo>
                <a:lnTo>
                  <a:pt x="168351" y="125158"/>
                </a:lnTo>
                <a:lnTo>
                  <a:pt x="151396" y="108978"/>
                </a:lnTo>
                <a:lnTo>
                  <a:pt x="151396" y="119761"/>
                </a:lnTo>
                <a:lnTo>
                  <a:pt x="19710" y="245465"/>
                </a:lnTo>
                <a:lnTo>
                  <a:pt x="14058" y="245465"/>
                </a:lnTo>
                <a:lnTo>
                  <a:pt x="7112" y="238823"/>
                </a:lnTo>
                <a:lnTo>
                  <a:pt x="7112" y="233438"/>
                </a:lnTo>
                <a:lnTo>
                  <a:pt x="138798" y="107734"/>
                </a:lnTo>
                <a:lnTo>
                  <a:pt x="151396" y="119761"/>
                </a:lnTo>
                <a:lnTo>
                  <a:pt x="151396" y="108978"/>
                </a:lnTo>
                <a:lnTo>
                  <a:pt x="150101" y="107734"/>
                </a:lnTo>
                <a:lnTo>
                  <a:pt x="130632" y="89154"/>
                </a:lnTo>
                <a:lnTo>
                  <a:pt x="125526" y="84277"/>
                </a:lnTo>
                <a:lnTo>
                  <a:pt x="125742" y="84074"/>
                </a:lnTo>
                <a:lnTo>
                  <a:pt x="166065" y="45580"/>
                </a:lnTo>
                <a:lnTo>
                  <a:pt x="214109" y="91427"/>
                </a:lnTo>
                <a:lnTo>
                  <a:pt x="214109" y="80670"/>
                </a:lnTo>
                <a:lnTo>
                  <a:pt x="177368" y="45580"/>
                </a:lnTo>
                <a:lnTo>
                  <a:pt x="171170" y="39662"/>
                </a:lnTo>
                <a:lnTo>
                  <a:pt x="174193" y="34061"/>
                </a:lnTo>
                <a:lnTo>
                  <a:pt x="173469" y="27012"/>
                </a:lnTo>
                <a:lnTo>
                  <a:pt x="170129" y="23583"/>
                </a:lnTo>
                <a:lnTo>
                  <a:pt x="167005" y="20396"/>
                </a:lnTo>
                <a:lnTo>
                  <a:pt x="165862" y="19697"/>
                </a:lnTo>
                <a:lnTo>
                  <a:pt x="165862" y="30403"/>
                </a:lnTo>
                <a:lnTo>
                  <a:pt x="165671" y="35166"/>
                </a:lnTo>
                <a:lnTo>
                  <a:pt x="114617" y="83908"/>
                </a:lnTo>
                <a:lnTo>
                  <a:pt x="109626" y="84074"/>
                </a:lnTo>
                <a:lnTo>
                  <a:pt x="105562" y="80467"/>
                </a:lnTo>
                <a:lnTo>
                  <a:pt x="104838" y="79400"/>
                </a:lnTo>
                <a:lnTo>
                  <a:pt x="103949" y="76771"/>
                </a:lnTo>
                <a:lnTo>
                  <a:pt x="103289" y="75450"/>
                </a:lnTo>
                <a:lnTo>
                  <a:pt x="102489" y="74231"/>
                </a:lnTo>
                <a:lnTo>
                  <a:pt x="108140" y="68834"/>
                </a:lnTo>
                <a:lnTo>
                  <a:pt x="155536" y="23583"/>
                </a:lnTo>
                <a:lnTo>
                  <a:pt x="156819" y="24358"/>
                </a:lnTo>
                <a:lnTo>
                  <a:pt x="158203" y="24993"/>
                </a:lnTo>
                <a:lnTo>
                  <a:pt x="160947" y="25844"/>
                </a:lnTo>
                <a:lnTo>
                  <a:pt x="162077" y="26530"/>
                </a:lnTo>
                <a:lnTo>
                  <a:pt x="165862" y="30403"/>
                </a:lnTo>
                <a:lnTo>
                  <a:pt x="165862" y="19697"/>
                </a:lnTo>
                <a:lnTo>
                  <a:pt x="164680" y="18973"/>
                </a:lnTo>
                <a:lnTo>
                  <a:pt x="159016" y="17233"/>
                </a:lnTo>
                <a:lnTo>
                  <a:pt x="156552" y="14884"/>
                </a:lnTo>
                <a:lnTo>
                  <a:pt x="154724" y="9474"/>
                </a:lnTo>
                <a:lnTo>
                  <a:pt x="154495" y="9131"/>
                </a:lnTo>
                <a:lnTo>
                  <a:pt x="153238" y="7251"/>
                </a:lnTo>
                <a:lnTo>
                  <a:pt x="149885" y="4279"/>
                </a:lnTo>
                <a:lnTo>
                  <a:pt x="149885" y="18199"/>
                </a:lnTo>
                <a:lnTo>
                  <a:pt x="96837" y="68834"/>
                </a:lnTo>
                <a:lnTo>
                  <a:pt x="95554" y="68059"/>
                </a:lnTo>
                <a:lnTo>
                  <a:pt x="94170" y="67437"/>
                </a:lnTo>
                <a:lnTo>
                  <a:pt x="91427" y="66586"/>
                </a:lnTo>
                <a:lnTo>
                  <a:pt x="90297" y="65900"/>
                </a:lnTo>
                <a:lnTo>
                  <a:pt x="86512" y="62026"/>
                </a:lnTo>
                <a:lnTo>
                  <a:pt x="86702" y="57264"/>
                </a:lnTo>
                <a:lnTo>
                  <a:pt x="136296" y="9918"/>
                </a:lnTo>
                <a:lnTo>
                  <a:pt x="138442" y="9131"/>
                </a:lnTo>
                <a:lnTo>
                  <a:pt x="142468" y="9131"/>
                </a:lnTo>
                <a:lnTo>
                  <a:pt x="144360" y="9779"/>
                </a:lnTo>
                <a:lnTo>
                  <a:pt x="146812" y="11963"/>
                </a:lnTo>
                <a:lnTo>
                  <a:pt x="147535" y="13030"/>
                </a:lnTo>
                <a:lnTo>
                  <a:pt x="148424" y="15659"/>
                </a:lnTo>
                <a:lnTo>
                  <a:pt x="149085" y="16979"/>
                </a:lnTo>
                <a:lnTo>
                  <a:pt x="149885" y="18199"/>
                </a:lnTo>
                <a:lnTo>
                  <a:pt x="149885" y="4279"/>
                </a:lnTo>
                <a:lnTo>
                  <a:pt x="145084" y="0"/>
                </a:lnTo>
                <a:lnTo>
                  <a:pt x="135115" y="254"/>
                </a:lnTo>
                <a:lnTo>
                  <a:pt x="78041" y="54737"/>
                </a:lnTo>
                <a:lnTo>
                  <a:pt x="77774" y="64249"/>
                </a:lnTo>
                <a:lnTo>
                  <a:pt x="85369" y="72034"/>
                </a:lnTo>
                <a:lnTo>
                  <a:pt x="87693" y="73444"/>
                </a:lnTo>
                <a:lnTo>
                  <a:pt x="93357" y="75196"/>
                </a:lnTo>
                <a:lnTo>
                  <a:pt x="95821" y="77546"/>
                </a:lnTo>
                <a:lnTo>
                  <a:pt x="97650" y="82956"/>
                </a:lnTo>
                <a:lnTo>
                  <a:pt x="99136" y="85178"/>
                </a:lnTo>
                <a:lnTo>
                  <a:pt x="104089" y="89585"/>
                </a:lnTo>
                <a:lnTo>
                  <a:pt x="107950" y="90893"/>
                </a:lnTo>
                <a:lnTo>
                  <a:pt x="114401" y="90893"/>
                </a:lnTo>
                <a:lnTo>
                  <a:pt x="116992" y="90309"/>
                </a:lnTo>
                <a:lnTo>
                  <a:pt x="119329" y="89154"/>
                </a:lnTo>
                <a:lnTo>
                  <a:pt x="133146" y="102349"/>
                </a:lnTo>
                <a:lnTo>
                  <a:pt x="4940" y="224726"/>
                </a:lnTo>
                <a:lnTo>
                  <a:pt x="1231" y="230060"/>
                </a:lnTo>
                <a:lnTo>
                  <a:pt x="0" y="236131"/>
                </a:lnTo>
                <a:lnTo>
                  <a:pt x="1231" y="242201"/>
                </a:lnTo>
                <a:lnTo>
                  <a:pt x="4940" y="247535"/>
                </a:lnTo>
                <a:lnTo>
                  <a:pt x="8229" y="250685"/>
                </a:lnTo>
                <a:lnTo>
                  <a:pt x="12560" y="252260"/>
                </a:lnTo>
                <a:lnTo>
                  <a:pt x="21221" y="252260"/>
                </a:lnTo>
                <a:lnTo>
                  <a:pt x="25539" y="250685"/>
                </a:lnTo>
                <a:lnTo>
                  <a:pt x="31013" y="245465"/>
                </a:lnTo>
                <a:lnTo>
                  <a:pt x="157048" y="125158"/>
                </a:lnTo>
                <a:lnTo>
                  <a:pt x="168452" y="136042"/>
                </a:lnTo>
                <a:lnTo>
                  <a:pt x="165430" y="141643"/>
                </a:lnTo>
                <a:lnTo>
                  <a:pt x="166166" y="148704"/>
                </a:lnTo>
                <a:lnTo>
                  <a:pt x="172618" y="155321"/>
                </a:lnTo>
                <a:lnTo>
                  <a:pt x="174942" y="156730"/>
                </a:lnTo>
                <a:lnTo>
                  <a:pt x="180619" y="158483"/>
                </a:lnTo>
                <a:lnTo>
                  <a:pt x="183070" y="160832"/>
                </a:lnTo>
                <a:lnTo>
                  <a:pt x="184899" y="166243"/>
                </a:lnTo>
                <a:lnTo>
                  <a:pt x="186385" y="168465"/>
                </a:lnTo>
                <a:lnTo>
                  <a:pt x="191338" y="172859"/>
                </a:lnTo>
                <a:lnTo>
                  <a:pt x="195199" y="174180"/>
                </a:lnTo>
                <a:lnTo>
                  <a:pt x="203238" y="174180"/>
                </a:lnTo>
                <a:lnTo>
                  <a:pt x="207441" y="172656"/>
                </a:lnTo>
                <a:lnTo>
                  <a:pt x="212991" y="167360"/>
                </a:lnTo>
                <a:lnTo>
                  <a:pt x="261581" y="120967"/>
                </a:lnTo>
                <a:lnTo>
                  <a:pt x="261848" y="111455"/>
                </a:lnTo>
                <a:close/>
              </a:path>
              <a:path w="277495" h="269239">
                <a:moveTo>
                  <a:pt x="277037" y="267347"/>
                </a:moveTo>
                <a:lnTo>
                  <a:pt x="277025" y="261429"/>
                </a:lnTo>
                <a:lnTo>
                  <a:pt x="277025" y="252806"/>
                </a:lnTo>
                <a:lnTo>
                  <a:pt x="277025" y="248170"/>
                </a:lnTo>
                <a:lnTo>
                  <a:pt x="276758" y="247357"/>
                </a:lnTo>
                <a:lnTo>
                  <a:pt x="275005" y="245186"/>
                </a:lnTo>
                <a:lnTo>
                  <a:pt x="269049" y="237769"/>
                </a:lnTo>
                <a:lnTo>
                  <a:pt x="269049" y="252806"/>
                </a:lnTo>
                <a:lnTo>
                  <a:pt x="269049" y="261429"/>
                </a:lnTo>
                <a:lnTo>
                  <a:pt x="131051" y="261429"/>
                </a:lnTo>
                <a:lnTo>
                  <a:pt x="131051" y="252806"/>
                </a:lnTo>
                <a:lnTo>
                  <a:pt x="269049" y="252806"/>
                </a:lnTo>
                <a:lnTo>
                  <a:pt x="269049" y="237769"/>
                </a:lnTo>
                <a:lnTo>
                  <a:pt x="264947" y="232651"/>
                </a:lnTo>
                <a:lnTo>
                  <a:pt x="264947" y="245186"/>
                </a:lnTo>
                <a:lnTo>
                  <a:pt x="135140" y="245186"/>
                </a:lnTo>
                <a:lnTo>
                  <a:pt x="146100" y="231521"/>
                </a:lnTo>
                <a:lnTo>
                  <a:pt x="253987" y="231521"/>
                </a:lnTo>
                <a:lnTo>
                  <a:pt x="264947" y="245186"/>
                </a:lnTo>
                <a:lnTo>
                  <a:pt x="264947" y="232651"/>
                </a:lnTo>
                <a:lnTo>
                  <a:pt x="264045" y="231521"/>
                </a:lnTo>
                <a:lnTo>
                  <a:pt x="259956" y="226415"/>
                </a:lnTo>
                <a:lnTo>
                  <a:pt x="259956" y="223888"/>
                </a:lnTo>
                <a:lnTo>
                  <a:pt x="259956" y="220954"/>
                </a:lnTo>
                <a:lnTo>
                  <a:pt x="259956" y="215036"/>
                </a:lnTo>
                <a:lnTo>
                  <a:pt x="258165" y="213334"/>
                </a:lnTo>
                <a:lnTo>
                  <a:pt x="251968" y="213334"/>
                </a:lnTo>
                <a:lnTo>
                  <a:pt x="251968" y="220954"/>
                </a:lnTo>
                <a:lnTo>
                  <a:pt x="251968" y="223888"/>
                </a:lnTo>
                <a:lnTo>
                  <a:pt x="148120" y="223888"/>
                </a:lnTo>
                <a:lnTo>
                  <a:pt x="148120" y="220954"/>
                </a:lnTo>
                <a:lnTo>
                  <a:pt x="251968" y="220954"/>
                </a:lnTo>
                <a:lnTo>
                  <a:pt x="251968" y="213334"/>
                </a:lnTo>
                <a:lnTo>
                  <a:pt x="141922" y="213334"/>
                </a:lnTo>
                <a:lnTo>
                  <a:pt x="140131" y="215036"/>
                </a:lnTo>
                <a:lnTo>
                  <a:pt x="140131" y="226415"/>
                </a:lnTo>
                <a:lnTo>
                  <a:pt x="123342" y="247357"/>
                </a:lnTo>
                <a:lnTo>
                  <a:pt x="123063" y="248170"/>
                </a:lnTo>
                <a:lnTo>
                  <a:pt x="123063" y="267347"/>
                </a:lnTo>
                <a:lnTo>
                  <a:pt x="124853" y="269049"/>
                </a:lnTo>
                <a:lnTo>
                  <a:pt x="275247" y="269049"/>
                </a:lnTo>
                <a:lnTo>
                  <a:pt x="277037" y="267347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object 19"/>
          <p:cNvSpPr/>
          <p:nvPr/>
        </p:nvSpPr>
        <p:spPr>
          <a:xfrm>
            <a:off x="515632" y="5869673"/>
            <a:ext cx="297815" cy="297180"/>
          </a:xfrm>
          <a:custGeom>
            <a:avLst/>
            <a:gdLst/>
            <a:ahLst/>
            <a:cxnLst/>
            <a:rect l="l" t="t" r="r" b="b"/>
            <a:pathLst>
              <a:path w="297815" h="297179">
                <a:moveTo>
                  <a:pt x="116090" y="154254"/>
                </a:moveTo>
                <a:lnTo>
                  <a:pt x="113207" y="146392"/>
                </a:lnTo>
                <a:lnTo>
                  <a:pt x="109258" y="143598"/>
                </a:lnTo>
                <a:lnTo>
                  <a:pt x="100622" y="143624"/>
                </a:lnTo>
                <a:lnTo>
                  <a:pt x="96697" y="146392"/>
                </a:lnTo>
                <a:lnTo>
                  <a:pt x="93573" y="154851"/>
                </a:lnTo>
                <a:lnTo>
                  <a:pt x="95237" y="160020"/>
                </a:lnTo>
                <a:lnTo>
                  <a:pt x="99187" y="162623"/>
                </a:lnTo>
                <a:lnTo>
                  <a:pt x="103200" y="165265"/>
                </a:lnTo>
                <a:lnTo>
                  <a:pt x="108610" y="164820"/>
                </a:lnTo>
                <a:lnTo>
                  <a:pt x="115074" y="158699"/>
                </a:lnTo>
                <a:lnTo>
                  <a:pt x="116090" y="154254"/>
                </a:lnTo>
                <a:close/>
              </a:path>
              <a:path w="297815" h="297179">
                <a:moveTo>
                  <a:pt x="165468" y="105359"/>
                </a:moveTo>
                <a:lnTo>
                  <a:pt x="163601" y="100926"/>
                </a:lnTo>
                <a:lnTo>
                  <a:pt x="162001" y="96913"/>
                </a:lnTo>
                <a:lnTo>
                  <a:pt x="157810" y="94310"/>
                </a:lnTo>
                <a:lnTo>
                  <a:pt x="149021" y="94754"/>
                </a:lnTo>
                <a:lnTo>
                  <a:pt x="145084" y="97980"/>
                </a:lnTo>
                <a:lnTo>
                  <a:pt x="143979" y="102374"/>
                </a:lnTo>
                <a:lnTo>
                  <a:pt x="144424" y="108724"/>
                </a:lnTo>
                <a:lnTo>
                  <a:pt x="148234" y="113334"/>
                </a:lnTo>
                <a:lnTo>
                  <a:pt x="153898" y="115239"/>
                </a:lnTo>
                <a:lnTo>
                  <a:pt x="159956" y="113423"/>
                </a:lnTo>
                <a:lnTo>
                  <a:pt x="163880" y="110680"/>
                </a:lnTo>
                <a:lnTo>
                  <a:pt x="165468" y="105359"/>
                </a:lnTo>
                <a:close/>
              </a:path>
              <a:path w="297815" h="297179">
                <a:moveTo>
                  <a:pt x="297243" y="68580"/>
                </a:moveTo>
                <a:lnTo>
                  <a:pt x="295529" y="64770"/>
                </a:lnTo>
                <a:lnTo>
                  <a:pt x="292722" y="62230"/>
                </a:lnTo>
                <a:lnTo>
                  <a:pt x="292138" y="59690"/>
                </a:lnTo>
                <a:lnTo>
                  <a:pt x="289788" y="49530"/>
                </a:lnTo>
                <a:lnTo>
                  <a:pt x="288417" y="46647"/>
                </a:lnTo>
                <a:lnTo>
                  <a:pt x="288417" y="68580"/>
                </a:lnTo>
                <a:lnTo>
                  <a:pt x="288417" y="78740"/>
                </a:lnTo>
                <a:lnTo>
                  <a:pt x="284467" y="82550"/>
                </a:lnTo>
                <a:lnTo>
                  <a:pt x="282435" y="82550"/>
                </a:lnTo>
                <a:lnTo>
                  <a:pt x="282435" y="91440"/>
                </a:lnTo>
                <a:lnTo>
                  <a:pt x="273659" y="109220"/>
                </a:lnTo>
                <a:lnTo>
                  <a:pt x="259613" y="124460"/>
                </a:lnTo>
                <a:lnTo>
                  <a:pt x="241528" y="134620"/>
                </a:lnTo>
                <a:lnTo>
                  <a:pt x="220687" y="137160"/>
                </a:lnTo>
                <a:lnTo>
                  <a:pt x="209080" y="135890"/>
                </a:lnTo>
                <a:lnTo>
                  <a:pt x="197573" y="133350"/>
                </a:lnTo>
                <a:lnTo>
                  <a:pt x="186969" y="128270"/>
                </a:lnTo>
                <a:lnTo>
                  <a:pt x="178079" y="121920"/>
                </a:lnTo>
                <a:lnTo>
                  <a:pt x="178117" y="120650"/>
                </a:lnTo>
                <a:lnTo>
                  <a:pt x="178663" y="100330"/>
                </a:lnTo>
                <a:lnTo>
                  <a:pt x="183057" y="107950"/>
                </a:lnTo>
                <a:lnTo>
                  <a:pt x="189090" y="113030"/>
                </a:lnTo>
                <a:lnTo>
                  <a:pt x="198526" y="118110"/>
                </a:lnTo>
                <a:lnTo>
                  <a:pt x="201206" y="118110"/>
                </a:lnTo>
                <a:lnTo>
                  <a:pt x="203568" y="113030"/>
                </a:lnTo>
                <a:lnTo>
                  <a:pt x="202806" y="110490"/>
                </a:lnTo>
                <a:lnTo>
                  <a:pt x="200672" y="109220"/>
                </a:lnTo>
                <a:lnTo>
                  <a:pt x="191820" y="102870"/>
                </a:lnTo>
                <a:lnTo>
                  <a:pt x="189903" y="100330"/>
                </a:lnTo>
                <a:lnTo>
                  <a:pt x="185115" y="93980"/>
                </a:lnTo>
                <a:lnTo>
                  <a:pt x="180886" y="85090"/>
                </a:lnTo>
                <a:lnTo>
                  <a:pt x="179400" y="73660"/>
                </a:lnTo>
                <a:lnTo>
                  <a:pt x="182651" y="57150"/>
                </a:lnTo>
                <a:lnTo>
                  <a:pt x="191503" y="44450"/>
                </a:lnTo>
                <a:lnTo>
                  <a:pt x="204635" y="35560"/>
                </a:lnTo>
                <a:lnTo>
                  <a:pt x="220687" y="31750"/>
                </a:lnTo>
                <a:lnTo>
                  <a:pt x="236740" y="35560"/>
                </a:lnTo>
                <a:lnTo>
                  <a:pt x="249859" y="44450"/>
                </a:lnTo>
                <a:lnTo>
                  <a:pt x="258711" y="57150"/>
                </a:lnTo>
                <a:lnTo>
                  <a:pt x="261962" y="73660"/>
                </a:lnTo>
                <a:lnTo>
                  <a:pt x="258711" y="90170"/>
                </a:lnTo>
                <a:lnTo>
                  <a:pt x="249859" y="102870"/>
                </a:lnTo>
                <a:lnTo>
                  <a:pt x="236740" y="111760"/>
                </a:lnTo>
                <a:lnTo>
                  <a:pt x="220687" y="114300"/>
                </a:lnTo>
                <a:lnTo>
                  <a:pt x="210985" y="114300"/>
                </a:lnTo>
                <a:lnTo>
                  <a:pt x="208686" y="115570"/>
                </a:lnTo>
                <a:lnTo>
                  <a:pt x="207822" y="120650"/>
                </a:lnTo>
                <a:lnTo>
                  <a:pt x="209423" y="121920"/>
                </a:lnTo>
                <a:lnTo>
                  <a:pt x="214731" y="123190"/>
                </a:lnTo>
                <a:lnTo>
                  <a:pt x="220687" y="123190"/>
                </a:lnTo>
                <a:lnTo>
                  <a:pt x="236969" y="120650"/>
                </a:lnTo>
                <a:lnTo>
                  <a:pt x="251028" y="113030"/>
                </a:lnTo>
                <a:lnTo>
                  <a:pt x="261937" y="101600"/>
                </a:lnTo>
                <a:lnTo>
                  <a:pt x="268808" y="87630"/>
                </a:lnTo>
                <a:lnTo>
                  <a:pt x="271792" y="90170"/>
                </a:lnTo>
                <a:lnTo>
                  <a:pt x="275539" y="91440"/>
                </a:lnTo>
                <a:lnTo>
                  <a:pt x="282435" y="91440"/>
                </a:lnTo>
                <a:lnTo>
                  <a:pt x="282435" y="82550"/>
                </a:lnTo>
                <a:lnTo>
                  <a:pt x="274751" y="82550"/>
                </a:lnTo>
                <a:lnTo>
                  <a:pt x="270789" y="78740"/>
                </a:lnTo>
                <a:lnTo>
                  <a:pt x="270789" y="68580"/>
                </a:lnTo>
                <a:lnTo>
                  <a:pt x="274751" y="64770"/>
                </a:lnTo>
                <a:lnTo>
                  <a:pt x="284467" y="64770"/>
                </a:lnTo>
                <a:lnTo>
                  <a:pt x="288417" y="68580"/>
                </a:lnTo>
                <a:lnTo>
                  <a:pt x="288417" y="46647"/>
                </a:lnTo>
                <a:lnTo>
                  <a:pt x="284975" y="39370"/>
                </a:lnTo>
                <a:lnTo>
                  <a:pt x="282448" y="35483"/>
                </a:lnTo>
                <a:lnTo>
                  <a:pt x="282448" y="55880"/>
                </a:lnTo>
                <a:lnTo>
                  <a:pt x="275539" y="55880"/>
                </a:lnTo>
                <a:lnTo>
                  <a:pt x="271792" y="57150"/>
                </a:lnTo>
                <a:lnTo>
                  <a:pt x="268808" y="59690"/>
                </a:lnTo>
                <a:lnTo>
                  <a:pt x="261937" y="45720"/>
                </a:lnTo>
                <a:lnTo>
                  <a:pt x="251028" y="34290"/>
                </a:lnTo>
                <a:lnTo>
                  <a:pt x="246341" y="31750"/>
                </a:lnTo>
                <a:lnTo>
                  <a:pt x="236969" y="26670"/>
                </a:lnTo>
                <a:lnTo>
                  <a:pt x="185305" y="38100"/>
                </a:lnTo>
                <a:lnTo>
                  <a:pt x="170573" y="73660"/>
                </a:lnTo>
                <a:lnTo>
                  <a:pt x="169278" y="120650"/>
                </a:lnTo>
                <a:lnTo>
                  <a:pt x="133756" y="115570"/>
                </a:lnTo>
                <a:lnTo>
                  <a:pt x="129882" y="111760"/>
                </a:lnTo>
                <a:lnTo>
                  <a:pt x="129882" y="88900"/>
                </a:lnTo>
                <a:lnTo>
                  <a:pt x="129882" y="86360"/>
                </a:lnTo>
                <a:lnTo>
                  <a:pt x="129882" y="64770"/>
                </a:lnTo>
                <a:lnTo>
                  <a:pt x="129882" y="60960"/>
                </a:lnTo>
                <a:lnTo>
                  <a:pt x="129882" y="58420"/>
                </a:lnTo>
                <a:lnTo>
                  <a:pt x="129882" y="35560"/>
                </a:lnTo>
                <a:lnTo>
                  <a:pt x="133756" y="31750"/>
                </a:lnTo>
                <a:lnTo>
                  <a:pt x="173558" y="25400"/>
                </a:lnTo>
                <a:lnTo>
                  <a:pt x="180873" y="22860"/>
                </a:lnTo>
                <a:lnTo>
                  <a:pt x="183997" y="20320"/>
                </a:lnTo>
                <a:lnTo>
                  <a:pt x="192951" y="15240"/>
                </a:lnTo>
                <a:lnTo>
                  <a:pt x="202412" y="11430"/>
                </a:lnTo>
                <a:lnTo>
                  <a:pt x="222631" y="8890"/>
                </a:lnTo>
                <a:lnTo>
                  <a:pt x="234061" y="10160"/>
                </a:lnTo>
                <a:lnTo>
                  <a:pt x="270281" y="33020"/>
                </a:lnTo>
                <a:lnTo>
                  <a:pt x="282448" y="55880"/>
                </a:lnTo>
                <a:lnTo>
                  <a:pt x="282448" y="35483"/>
                </a:lnTo>
                <a:lnTo>
                  <a:pt x="278371" y="29210"/>
                </a:lnTo>
                <a:lnTo>
                  <a:pt x="270116" y="20320"/>
                </a:lnTo>
                <a:lnTo>
                  <a:pt x="259791" y="11430"/>
                </a:lnTo>
                <a:lnTo>
                  <a:pt x="254038" y="8890"/>
                </a:lnTo>
                <a:lnTo>
                  <a:pt x="248285" y="6350"/>
                </a:lnTo>
                <a:lnTo>
                  <a:pt x="235889" y="2540"/>
                </a:lnTo>
                <a:lnTo>
                  <a:pt x="222885" y="0"/>
                </a:lnTo>
                <a:lnTo>
                  <a:pt x="211175" y="1270"/>
                </a:lnTo>
                <a:lnTo>
                  <a:pt x="199847" y="3810"/>
                </a:lnTo>
                <a:lnTo>
                  <a:pt x="189052" y="7620"/>
                </a:lnTo>
                <a:lnTo>
                  <a:pt x="178828" y="13970"/>
                </a:lnTo>
                <a:lnTo>
                  <a:pt x="176834" y="15240"/>
                </a:lnTo>
                <a:lnTo>
                  <a:pt x="174536" y="16510"/>
                </a:lnTo>
                <a:lnTo>
                  <a:pt x="131051" y="24130"/>
                </a:lnTo>
                <a:lnTo>
                  <a:pt x="121056" y="41910"/>
                </a:lnTo>
                <a:lnTo>
                  <a:pt x="121056" y="58420"/>
                </a:lnTo>
                <a:lnTo>
                  <a:pt x="121056" y="68580"/>
                </a:lnTo>
                <a:lnTo>
                  <a:pt x="121056" y="78740"/>
                </a:lnTo>
                <a:lnTo>
                  <a:pt x="117271" y="82550"/>
                </a:lnTo>
                <a:lnTo>
                  <a:pt x="110096" y="82550"/>
                </a:lnTo>
                <a:lnTo>
                  <a:pt x="107848" y="81280"/>
                </a:lnTo>
                <a:lnTo>
                  <a:pt x="106299" y="78740"/>
                </a:lnTo>
                <a:lnTo>
                  <a:pt x="106895" y="77470"/>
                </a:lnTo>
                <a:lnTo>
                  <a:pt x="107226" y="74930"/>
                </a:lnTo>
                <a:lnTo>
                  <a:pt x="107226" y="71120"/>
                </a:lnTo>
                <a:lnTo>
                  <a:pt x="106895" y="69850"/>
                </a:lnTo>
                <a:lnTo>
                  <a:pt x="106299" y="68580"/>
                </a:lnTo>
                <a:lnTo>
                  <a:pt x="107835" y="66040"/>
                </a:lnTo>
                <a:lnTo>
                  <a:pt x="110096" y="64770"/>
                </a:lnTo>
                <a:lnTo>
                  <a:pt x="117271" y="64770"/>
                </a:lnTo>
                <a:lnTo>
                  <a:pt x="121056" y="68580"/>
                </a:lnTo>
                <a:lnTo>
                  <a:pt x="121056" y="58420"/>
                </a:lnTo>
                <a:lnTo>
                  <a:pt x="118554" y="57150"/>
                </a:lnTo>
                <a:lnTo>
                  <a:pt x="115684" y="55880"/>
                </a:lnTo>
                <a:lnTo>
                  <a:pt x="108280" y="55880"/>
                </a:lnTo>
                <a:lnTo>
                  <a:pt x="104317" y="58420"/>
                </a:lnTo>
                <a:lnTo>
                  <a:pt x="101282" y="60960"/>
                </a:lnTo>
                <a:lnTo>
                  <a:pt x="98247" y="58420"/>
                </a:lnTo>
                <a:lnTo>
                  <a:pt x="96278" y="57162"/>
                </a:lnTo>
                <a:lnTo>
                  <a:pt x="96278" y="68580"/>
                </a:lnTo>
                <a:lnTo>
                  <a:pt x="95669" y="69850"/>
                </a:lnTo>
                <a:lnTo>
                  <a:pt x="95338" y="71120"/>
                </a:lnTo>
                <a:lnTo>
                  <a:pt x="95338" y="74930"/>
                </a:lnTo>
                <a:lnTo>
                  <a:pt x="95669" y="77470"/>
                </a:lnTo>
                <a:lnTo>
                  <a:pt x="96278" y="78740"/>
                </a:lnTo>
                <a:lnTo>
                  <a:pt x="94729" y="81280"/>
                </a:lnTo>
                <a:lnTo>
                  <a:pt x="92468" y="82550"/>
                </a:lnTo>
                <a:lnTo>
                  <a:pt x="89204" y="82550"/>
                </a:lnTo>
                <a:lnTo>
                  <a:pt x="88480" y="81280"/>
                </a:lnTo>
                <a:lnTo>
                  <a:pt x="87782" y="81280"/>
                </a:lnTo>
                <a:lnTo>
                  <a:pt x="86309" y="78740"/>
                </a:lnTo>
                <a:lnTo>
                  <a:pt x="84251" y="77470"/>
                </a:lnTo>
                <a:lnTo>
                  <a:pt x="81800" y="76200"/>
                </a:lnTo>
                <a:lnTo>
                  <a:pt x="81622" y="74930"/>
                </a:lnTo>
                <a:lnTo>
                  <a:pt x="81508" y="68580"/>
                </a:lnTo>
                <a:lnTo>
                  <a:pt x="85293" y="64770"/>
                </a:lnTo>
                <a:lnTo>
                  <a:pt x="92468" y="64770"/>
                </a:lnTo>
                <a:lnTo>
                  <a:pt x="94729" y="66040"/>
                </a:lnTo>
                <a:lnTo>
                  <a:pt x="96278" y="68580"/>
                </a:lnTo>
                <a:lnTo>
                  <a:pt x="96278" y="57162"/>
                </a:lnTo>
                <a:lnTo>
                  <a:pt x="94284" y="55880"/>
                </a:lnTo>
                <a:lnTo>
                  <a:pt x="81394" y="55880"/>
                </a:lnTo>
                <a:lnTo>
                  <a:pt x="81394" y="92710"/>
                </a:lnTo>
                <a:lnTo>
                  <a:pt x="81394" y="110490"/>
                </a:lnTo>
                <a:lnTo>
                  <a:pt x="81394" y="118110"/>
                </a:lnTo>
                <a:lnTo>
                  <a:pt x="77609" y="121920"/>
                </a:lnTo>
                <a:lnTo>
                  <a:pt x="68300" y="121920"/>
                </a:lnTo>
                <a:lnTo>
                  <a:pt x="64516" y="118110"/>
                </a:lnTo>
                <a:lnTo>
                  <a:pt x="64516" y="110490"/>
                </a:lnTo>
                <a:lnTo>
                  <a:pt x="65620" y="107950"/>
                </a:lnTo>
                <a:lnTo>
                  <a:pt x="67373" y="106680"/>
                </a:lnTo>
                <a:lnTo>
                  <a:pt x="69126" y="107950"/>
                </a:lnTo>
                <a:lnTo>
                  <a:pt x="76784" y="107950"/>
                </a:lnTo>
                <a:lnTo>
                  <a:pt x="78536" y="106680"/>
                </a:lnTo>
                <a:lnTo>
                  <a:pt x="80289" y="107950"/>
                </a:lnTo>
                <a:lnTo>
                  <a:pt x="81394" y="110490"/>
                </a:lnTo>
                <a:lnTo>
                  <a:pt x="81394" y="92710"/>
                </a:lnTo>
                <a:lnTo>
                  <a:pt x="80289" y="95250"/>
                </a:lnTo>
                <a:lnTo>
                  <a:pt x="78536" y="96520"/>
                </a:lnTo>
                <a:lnTo>
                  <a:pt x="67386" y="96520"/>
                </a:lnTo>
                <a:lnTo>
                  <a:pt x="65633" y="95250"/>
                </a:lnTo>
                <a:lnTo>
                  <a:pt x="64516" y="92710"/>
                </a:lnTo>
                <a:lnTo>
                  <a:pt x="64516" y="86360"/>
                </a:lnTo>
                <a:lnTo>
                  <a:pt x="68300" y="82550"/>
                </a:lnTo>
                <a:lnTo>
                  <a:pt x="75133" y="82550"/>
                </a:lnTo>
                <a:lnTo>
                  <a:pt x="76593" y="85090"/>
                </a:lnTo>
                <a:lnTo>
                  <a:pt x="78651" y="86360"/>
                </a:lnTo>
                <a:lnTo>
                  <a:pt x="81102" y="88900"/>
                </a:lnTo>
                <a:lnTo>
                  <a:pt x="81292" y="88900"/>
                </a:lnTo>
                <a:lnTo>
                  <a:pt x="81394" y="92710"/>
                </a:lnTo>
                <a:lnTo>
                  <a:pt x="81394" y="55880"/>
                </a:lnTo>
                <a:lnTo>
                  <a:pt x="80518" y="55880"/>
                </a:lnTo>
                <a:lnTo>
                  <a:pt x="72834" y="63500"/>
                </a:lnTo>
                <a:lnTo>
                  <a:pt x="72694" y="73660"/>
                </a:lnTo>
                <a:lnTo>
                  <a:pt x="63284" y="73660"/>
                </a:lnTo>
                <a:lnTo>
                  <a:pt x="55689" y="81280"/>
                </a:lnTo>
                <a:lnTo>
                  <a:pt x="55689" y="95250"/>
                </a:lnTo>
                <a:lnTo>
                  <a:pt x="57289" y="99060"/>
                </a:lnTo>
                <a:lnTo>
                  <a:pt x="59944" y="101600"/>
                </a:lnTo>
                <a:lnTo>
                  <a:pt x="57289" y="105410"/>
                </a:lnTo>
                <a:lnTo>
                  <a:pt x="55689" y="109220"/>
                </a:lnTo>
                <a:lnTo>
                  <a:pt x="55689" y="116840"/>
                </a:lnTo>
                <a:lnTo>
                  <a:pt x="56489" y="119380"/>
                </a:lnTo>
                <a:lnTo>
                  <a:pt x="57899" y="121920"/>
                </a:lnTo>
                <a:lnTo>
                  <a:pt x="40728" y="121920"/>
                </a:lnTo>
                <a:lnTo>
                  <a:pt x="15468" y="175260"/>
                </a:lnTo>
                <a:lnTo>
                  <a:pt x="14541" y="177800"/>
                </a:lnTo>
                <a:lnTo>
                  <a:pt x="0" y="223520"/>
                </a:lnTo>
                <a:lnTo>
                  <a:pt x="1549" y="236220"/>
                </a:lnTo>
                <a:lnTo>
                  <a:pt x="19126" y="270510"/>
                </a:lnTo>
                <a:lnTo>
                  <a:pt x="61175" y="293370"/>
                </a:lnTo>
                <a:lnTo>
                  <a:pt x="64300" y="295910"/>
                </a:lnTo>
                <a:lnTo>
                  <a:pt x="68427" y="297180"/>
                </a:lnTo>
                <a:lnTo>
                  <a:pt x="77482" y="297180"/>
                </a:lnTo>
                <a:lnTo>
                  <a:pt x="81622" y="295910"/>
                </a:lnTo>
                <a:lnTo>
                  <a:pt x="84747" y="293370"/>
                </a:lnTo>
                <a:lnTo>
                  <a:pt x="95262" y="290830"/>
                </a:lnTo>
                <a:lnTo>
                  <a:pt x="98577" y="289560"/>
                </a:lnTo>
                <a:lnTo>
                  <a:pt x="105206" y="287020"/>
                </a:lnTo>
                <a:lnTo>
                  <a:pt x="112141" y="283210"/>
                </a:lnTo>
                <a:lnTo>
                  <a:pt x="114465" y="281940"/>
                </a:lnTo>
                <a:lnTo>
                  <a:pt x="122910" y="274320"/>
                </a:lnTo>
                <a:lnTo>
                  <a:pt x="124688" y="273050"/>
                </a:lnTo>
                <a:lnTo>
                  <a:pt x="124777" y="270510"/>
                </a:lnTo>
                <a:lnTo>
                  <a:pt x="121437" y="266700"/>
                </a:lnTo>
                <a:lnTo>
                  <a:pt x="118643" y="266700"/>
                </a:lnTo>
                <a:lnTo>
                  <a:pt x="116865" y="267970"/>
                </a:lnTo>
                <a:lnTo>
                  <a:pt x="110909" y="273050"/>
                </a:lnTo>
                <a:lnTo>
                  <a:pt x="104457" y="276860"/>
                </a:lnTo>
                <a:lnTo>
                  <a:pt x="97586" y="280670"/>
                </a:lnTo>
                <a:lnTo>
                  <a:pt x="90360" y="283210"/>
                </a:lnTo>
                <a:lnTo>
                  <a:pt x="90512" y="281940"/>
                </a:lnTo>
                <a:lnTo>
                  <a:pt x="90589" y="275590"/>
                </a:lnTo>
                <a:lnTo>
                  <a:pt x="89204" y="271780"/>
                </a:lnTo>
                <a:lnTo>
                  <a:pt x="86893" y="269240"/>
                </a:lnTo>
                <a:lnTo>
                  <a:pt x="101346" y="262890"/>
                </a:lnTo>
                <a:lnTo>
                  <a:pt x="112801" y="251460"/>
                </a:lnTo>
                <a:lnTo>
                  <a:pt x="120345" y="237490"/>
                </a:lnTo>
                <a:lnTo>
                  <a:pt x="123063" y="220980"/>
                </a:lnTo>
                <a:lnTo>
                  <a:pt x="121424" y="208280"/>
                </a:lnTo>
                <a:lnTo>
                  <a:pt x="116789" y="196850"/>
                </a:lnTo>
                <a:lnTo>
                  <a:pt x="114236" y="193255"/>
                </a:lnTo>
                <a:lnTo>
                  <a:pt x="114236" y="220980"/>
                </a:lnTo>
                <a:lnTo>
                  <a:pt x="110985" y="237490"/>
                </a:lnTo>
                <a:lnTo>
                  <a:pt x="102133" y="250190"/>
                </a:lnTo>
                <a:lnTo>
                  <a:pt x="89014" y="259080"/>
                </a:lnTo>
                <a:lnTo>
                  <a:pt x="81762" y="260807"/>
                </a:lnTo>
                <a:lnTo>
                  <a:pt x="81762" y="275590"/>
                </a:lnTo>
                <a:lnTo>
                  <a:pt x="81762" y="281940"/>
                </a:lnTo>
                <a:lnTo>
                  <a:pt x="81229" y="283210"/>
                </a:lnTo>
                <a:lnTo>
                  <a:pt x="80314" y="284480"/>
                </a:lnTo>
                <a:lnTo>
                  <a:pt x="78778" y="285750"/>
                </a:lnTo>
                <a:lnTo>
                  <a:pt x="77584" y="287020"/>
                </a:lnTo>
                <a:lnTo>
                  <a:pt x="77114" y="288290"/>
                </a:lnTo>
                <a:lnTo>
                  <a:pt x="75882" y="288290"/>
                </a:lnTo>
                <a:lnTo>
                  <a:pt x="74460" y="289560"/>
                </a:lnTo>
                <a:lnTo>
                  <a:pt x="68097" y="289560"/>
                </a:lnTo>
                <a:lnTo>
                  <a:pt x="64147" y="284480"/>
                </a:lnTo>
                <a:lnTo>
                  <a:pt x="64147" y="283210"/>
                </a:lnTo>
                <a:lnTo>
                  <a:pt x="64147" y="275590"/>
                </a:lnTo>
                <a:lnTo>
                  <a:pt x="68097" y="271780"/>
                </a:lnTo>
                <a:lnTo>
                  <a:pt x="77812" y="271780"/>
                </a:lnTo>
                <a:lnTo>
                  <a:pt x="81762" y="275590"/>
                </a:lnTo>
                <a:lnTo>
                  <a:pt x="81762" y="260807"/>
                </a:lnTo>
                <a:lnTo>
                  <a:pt x="43776" y="250190"/>
                </a:lnTo>
                <a:lnTo>
                  <a:pt x="31673" y="220980"/>
                </a:lnTo>
                <a:lnTo>
                  <a:pt x="34925" y="205740"/>
                </a:lnTo>
                <a:lnTo>
                  <a:pt x="43776" y="191770"/>
                </a:lnTo>
                <a:lnTo>
                  <a:pt x="56908" y="182880"/>
                </a:lnTo>
                <a:lnTo>
                  <a:pt x="72961" y="180340"/>
                </a:lnTo>
                <a:lnTo>
                  <a:pt x="89014" y="182880"/>
                </a:lnTo>
                <a:lnTo>
                  <a:pt x="102133" y="191770"/>
                </a:lnTo>
                <a:lnTo>
                  <a:pt x="110985" y="205740"/>
                </a:lnTo>
                <a:lnTo>
                  <a:pt x="114236" y="220980"/>
                </a:lnTo>
                <a:lnTo>
                  <a:pt x="114236" y="193255"/>
                </a:lnTo>
                <a:lnTo>
                  <a:pt x="109588" y="186690"/>
                </a:lnTo>
                <a:lnTo>
                  <a:pt x="101777" y="180340"/>
                </a:lnTo>
                <a:lnTo>
                  <a:pt x="100215" y="179070"/>
                </a:lnTo>
                <a:lnTo>
                  <a:pt x="121615" y="179070"/>
                </a:lnTo>
                <a:lnTo>
                  <a:pt x="127279" y="187960"/>
                </a:lnTo>
                <a:lnTo>
                  <a:pt x="132245" y="198120"/>
                </a:lnTo>
                <a:lnTo>
                  <a:pt x="135775" y="209550"/>
                </a:lnTo>
                <a:lnTo>
                  <a:pt x="137109" y="220980"/>
                </a:lnTo>
                <a:lnTo>
                  <a:pt x="136410" y="231140"/>
                </a:lnTo>
                <a:lnTo>
                  <a:pt x="134315" y="240030"/>
                </a:lnTo>
                <a:lnTo>
                  <a:pt x="130886" y="248920"/>
                </a:lnTo>
                <a:lnTo>
                  <a:pt x="126136" y="256540"/>
                </a:lnTo>
                <a:lnTo>
                  <a:pt x="124764" y="259080"/>
                </a:lnTo>
                <a:lnTo>
                  <a:pt x="125298" y="261620"/>
                </a:lnTo>
                <a:lnTo>
                  <a:pt x="128079" y="264160"/>
                </a:lnTo>
                <a:lnTo>
                  <a:pt x="131203" y="264160"/>
                </a:lnTo>
                <a:lnTo>
                  <a:pt x="145935" y="220980"/>
                </a:lnTo>
                <a:lnTo>
                  <a:pt x="144513" y="208280"/>
                </a:lnTo>
                <a:lnTo>
                  <a:pt x="140741" y="195580"/>
                </a:lnTo>
                <a:lnTo>
                  <a:pt x="135318" y="184150"/>
                </a:lnTo>
                <a:lnTo>
                  <a:pt x="132168" y="179070"/>
                </a:lnTo>
                <a:lnTo>
                  <a:pt x="129006" y="173990"/>
                </a:lnTo>
                <a:lnTo>
                  <a:pt x="129552" y="172720"/>
                </a:lnTo>
                <a:lnTo>
                  <a:pt x="122351" y="132080"/>
                </a:lnTo>
                <a:lnTo>
                  <a:pt x="120675" y="129628"/>
                </a:lnTo>
                <a:lnTo>
                  <a:pt x="120675" y="170180"/>
                </a:lnTo>
                <a:lnTo>
                  <a:pt x="72834" y="171450"/>
                </a:lnTo>
                <a:lnTo>
                  <a:pt x="53390" y="175260"/>
                </a:lnTo>
                <a:lnTo>
                  <a:pt x="37503" y="185420"/>
                </a:lnTo>
                <a:lnTo>
                  <a:pt x="26784" y="201930"/>
                </a:lnTo>
                <a:lnTo>
                  <a:pt x="22847" y="220980"/>
                </a:lnTo>
                <a:lnTo>
                  <a:pt x="25565" y="237490"/>
                </a:lnTo>
                <a:lnTo>
                  <a:pt x="33108" y="251460"/>
                </a:lnTo>
                <a:lnTo>
                  <a:pt x="44564" y="262890"/>
                </a:lnTo>
                <a:lnTo>
                  <a:pt x="59016" y="269240"/>
                </a:lnTo>
                <a:lnTo>
                  <a:pt x="56705" y="271780"/>
                </a:lnTo>
                <a:lnTo>
                  <a:pt x="55321" y="275590"/>
                </a:lnTo>
                <a:lnTo>
                  <a:pt x="55397" y="281940"/>
                </a:lnTo>
                <a:lnTo>
                  <a:pt x="55549" y="283210"/>
                </a:lnTo>
                <a:lnTo>
                  <a:pt x="47193" y="280670"/>
                </a:lnTo>
                <a:lnTo>
                  <a:pt x="18694" y="255270"/>
                </a:lnTo>
                <a:lnTo>
                  <a:pt x="8826" y="223520"/>
                </a:lnTo>
                <a:lnTo>
                  <a:pt x="9334" y="213360"/>
                </a:lnTo>
                <a:lnTo>
                  <a:pt x="11430" y="203200"/>
                </a:lnTo>
                <a:lnTo>
                  <a:pt x="15087" y="193040"/>
                </a:lnTo>
                <a:lnTo>
                  <a:pt x="20332" y="184150"/>
                </a:lnTo>
                <a:lnTo>
                  <a:pt x="22517" y="181610"/>
                </a:lnTo>
                <a:lnTo>
                  <a:pt x="23977" y="177800"/>
                </a:lnTo>
                <a:lnTo>
                  <a:pt x="30810" y="134620"/>
                </a:lnTo>
                <a:lnTo>
                  <a:pt x="35331" y="130810"/>
                </a:lnTo>
                <a:lnTo>
                  <a:pt x="110578" y="130810"/>
                </a:lnTo>
                <a:lnTo>
                  <a:pt x="115100" y="134620"/>
                </a:lnTo>
                <a:lnTo>
                  <a:pt x="115938" y="139700"/>
                </a:lnTo>
                <a:lnTo>
                  <a:pt x="120675" y="170180"/>
                </a:lnTo>
                <a:lnTo>
                  <a:pt x="120675" y="129628"/>
                </a:lnTo>
                <a:lnTo>
                  <a:pt x="118021" y="125730"/>
                </a:lnTo>
                <a:lnTo>
                  <a:pt x="112128" y="123190"/>
                </a:lnTo>
                <a:lnTo>
                  <a:pt x="105181" y="121920"/>
                </a:lnTo>
                <a:lnTo>
                  <a:pt x="88011" y="121920"/>
                </a:lnTo>
                <a:lnTo>
                  <a:pt x="89420" y="119380"/>
                </a:lnTo>
                <a:lnTo>
                  <a:pt x="90220" y="116840"/>
                </a:lnTo>
                <a:lnTo>
                  <a:pt x="90220" y="109220"/>
                </a:lnTo>
                <a:lnTo>
                  <a:pt x="89154" y="106680"/>
                </a:lnTo>
                <a:lnTo>
                  <a:pt x="88620" y="105410"/>
                </a:lnTo>
                <a:lnTo>
                  <a:pt x="85979" y="101600"/>
                </a:lnTo>
                <a:lnTo>
                  <a:pt x="88557" y="99060"/>
                </a:lnTo>
                <a:lnTo>
                  <a:pt x="89623" y="96520"/>
                </a:lnTo>
                <a:lnTo>
                  <a:pt x="90157" y="95250"/>
                </a:lnTo>
                <a:lnTo>
                  <a:pt x="90220" y="90170"/>
                </a:lnTo>
                <a:lnTo>
                  <a:pt x="94449" y="90170"/>
                </a:lnTo>
                <a:lnTo>
                  <a:pt x="98310" y="88900"/>
                </a:lnTo>
                <a:lnTo>
                  <a:pt x="101282" y="86360"/>
                </a:lnTo>
                <a:lnTo>
                  <a:pt x="104317" y="88900"/>
                </a:lnTo>
                <a:lnTo>
                  <a:pt x="108280" y="90170"/>
                </a:lnTo>
                <a:lnTo>
                  <a:pt x="118554" y="90170"/>
                </a:lnTo>
                <a:lnTo>
                  <a:pt x="121056" y="88900"/>
                </a:lnTo>
                <a:lnTo>
                  <a:pt x="121056" y="105410"/>
                </a:lnTo>
                <a:lnTo>
                  <a:pt x="168871" y="129540"/>
                </a:lnTo>
                <a:lnTo>
                  <a:pt x="173228" y="129540"/>
                </a:lnTo>
                <a:lnTo>
                  <a:pt x="183235" y="135890"/>
                </a:lnTo>
                <a:lnTo>
                  <a:pt x="194983" y="140970"/>
                </a:lnTo>
                <a:lnTo>
                  <a:pt x="207721" y="144780"/>
                </a:lnTo>
                <a:lnTo>
                  <a:pt x="220675" y="146050"/>
                </a:lnTo>
                <a:lnTo>
                  <a:pt x="246265" y="142240"/>
                </a:lnTo>
                <a:lnTo>
                  <a:pt x="284086" y="109220"/>
                </a:lnTo>
                <a:lnTo>
                  <a:pt x="292696" y="85090"/>
                </a:lnTo>
                <a:lnTo>
                  <a:pt x="295529" y="82550"/>
                </a:lnTo>
                <a:lnTo>
                  <a:pt x="297243" y="77470"/>
                </a:lnTo>
                <a:lnTo>
                  <a:pt x="297243" y="68580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20" name="object 2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55886" y="6404107"/>
            <a:ext cx="222567" cy="199389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944320" y="5392728"/>
            <a:ext cx="216963" cy="259600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896149" y="6443945"/>
            <a:ext cx="248958" cy="216166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877890" y="5938004"/>
            <a:ext cx="285464" cy="178367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A1BAD7B4-1208-1D46-89DD-8AAB8A0CAD7E}"/>
              </a:ext>
            </a:extLst>
          </p:cNvPr>
          <p:cNvSpPr/>
          <p:nvPr/>
        </p:nvSpPr>
        <p:spPr>
          <a:xfrm>
            <a:off x="564617" y="2832100"/>
            <a:ext cx="5194833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819"/>
              </a:spcBef>
            </a:pPr>
            <a:r>
              <a:rPr lang="cy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Yn 2020/21,</a:t>
            </a:r>
            <a:r>
              <a:rPr lang="cy-GB" sz="900" b="1" spc="-20" dirty="0">
                <a:solidFill>
                  <a:srgbClr val="FFFFFF"/>
                </a:solidFill>
                <a:latin typeface="GWLG Bliss Bold"/>
                <a:cs typeface="GWLG Bliss Bold"/>
              </a:rPr>
              <a:t> er gwaethaf pandemig </a:t>
            </a:r>
            <a:r>
              <a:rPr lang="cy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C</a:t>
            </a:r>
            <a:r>
              <a:rPr lang="cy-GB" sz="900" b="1" spc="-20" dirty="0">
                <a:solidFill>
                  <a:srgbClr val="FFFFFF"/>
                </a:solidFill>
                <a:latin typeface="GWLG Bliss Bold"/>
                <a:cs typeface="GWLG Bliss Bold"/>
              </a:rPr>
              <a:t>O</a:t>
            </a:r>
            <a:r>
              <a:rPr lang="cy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VID-19, mae Gwasanaethau Safonau Masnach lleol wedi</a:t>
            </a:r>
            <a:r>
              <a:rPr lang="en-GB" sz="900" b="1" dirty="0">
                <a:solidFill>
                  <a:srgbClr val="FFFFFF"/>
                </a:solidFill>
                <a:latin typeface="GWLG Bliss Bold"/>
                <a:cs typeface="GWLG Bliss Bold"/>
              </a:rPr>
              <a:t>:</a:t>
            </a:r>
            <a:endParaRPr lang="en-GB" sz="9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4F4BB24-E4FE-F743-BA78-4E823BCE1661}"/>
              </a:ext>
            </a:extLst>
          </p:cNvPr>
          <p:cNvSpPr/>
          <p:nvPr/>
        </p:nvSpPr>
        <p:spPr>
          <a:xfrm>
            <a:off x="396527" y="4300630"/>
            <a:ext cx="377825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12700" lvl="0">
              <a:spcBef>
                <a:spcPts val="100"/>
              </a:spcBef>
            </a:pPr>
            <a:r>
              <a:rPr lang="en-GB" sz="1100" b="1" spc="-15" dirty="0">
                <a:solidFill>
                  <a:srgbClr val="DC3044"/>
                </a:solidFill>
                <a:latin typeface="GWLG Bliss Bold"/>
                <a:cs typeface="GWLG Bliss Bold"/>
              </a:rPr>
              <a:t>MYND I’R AFAEL Â CHOLLED AC ATAL NIWED</a:t>
            </a:r>
            <a:endParaRPr lang="en-GB" sz="11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58E52B6-2BDE-9C43-B27D-7FC6E7EF2C31}"/>
              </a:ext>
            </a:extLst>
          </p:cNvPr>
          <p:cNvSpPr/>
          <p:nvPr/>
        </p:nvSpPr>
        <p:spPr>
          <a:xfrm>
            <a:off x="396526" y="4654290"/>
            <a:ext cx="6429723" cy="623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lvl="0"/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Un o swyddogaethau allweddol Safonau Masnach yw atal niwed i ddefnyddwyr a busnesau (ariannol ac anariannol)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,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mynd i’r afael ag ymddygiad troseddol sy’n arwain ato a chefnogi dioddefwyr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.</a:t>
            </a:r>
            <a:endParaRPr lang="en-GB" sz="900" dirty="0">
              <a:solidFill>
                <a:prstClr val="black"/>
              </a:solidFill>
              <a:latin typeface="GWLGBliss-Light"/>
              <a:cs typeface="GWLGBliss-Light"/>
            </a:endParaRPr>
          </a:p>
          <a:p>
            <a:pPr marL="12700" lvl="0">
              <a:spcBef>
                <a:spcPts val="944"/>
              </a:spcBef>
            </a:pPr>
            <a:r>
              <a:rPr lang="en-GB" sz="9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Ymhlith ystadegau allweddol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2020/21</a:t>
            </a:r>
            <a:r>
              <a:rPr lang="en-GB" sz="900" b="1" spc="-15" dirty="0">
                <a:solidFill>
                  <a:srgbClr val="DC3044"/>
                </a:solidFill>
                <a:latin typeface="GWLG Bliss Bold"/>
                <a:cs typeface="GWLG Bliss Bold"/>
              </a:rPr>
              <a:t> mae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:</a:t>
            </a:r>
            <a:endParaRPr lang="en-GB" sz="9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pic>
        <p:nvPicPr>
          <p:cNvPr id="28" name="object 17">
            <a:extLst>
              <a:ext uri="{FF2B5EF4-FFF2-40B4-BE49-F238E27FC236}">
                <a16:creationId xmlns:a16="http://schemas.microsoft.com/office/drawing/2014/main" id="{92E03AC5-6F75-3649-AA98-15AE7446E752}"/>
              </a:ext>
            </a:extLst>
          </p:cNvPr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" t="11628" r="781" b="21053"/>
          <a:stretch/>
        </p:blipFill>
        <p:spPr>
          <a:xfrm>
            <a:off x="500494" y="7011828"/>
            <a:ext cx="6555511" cy="2980274"/>
          </a:xfrm>
          <a:prstGeom prst="rect">
            <a:avLst/>
          </a:prstGeom>
        </p:spPr>
      </p:pic>
      <p:sp>
        <p:nvSpPr>
          <p:cNvPr id="29" name="object 52">
            <a:extLst>
              <a:ext uri="{FF2B5EF4-FFF2-40B4-BE49-F238E27FC236}">
                <a16:creationId xmlns:a16="http://schemas.microsoft.com/office/drawing/2014/main" id="{A537CD6C-FB1B-4C4A-AFD1-C1944ABA6C16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xfrm>
            <a:off x="3984213" y="10306521"/>
            <a:ext cx="3886199" cy="160300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>
              <a:spcBef>
                <a:spcPts val="50"/>
              </a:spcBef>
              <a:tabLst>
                <a:tab pos="3211830" algn="l"/>
              </a:tabLst>
            </a:pPr>
            <a:r>
              <a:rPr lang="en-GB" sz="1350" spc="-7" baseline="6172" dirty="0"/>
              <a:t>Diogelu’r Cyhoedd a Chefnogi Busnesau yn Ystod y Pandemig</a:t>
            </a:r>
            <a:r>
              <a:rPr lang="en-GB" sz="1000" spc="-7" baseline="6172" dirty="0">
                <a:latin typeface="GWLG Bliss Regular"/>
              </a:rPr>
              <a:t>	</a:t>
            </a:r>
            <a:fld id="{81D60167-4931-47E6-BA6A-407CBD079E47}" type="slidenum">
              <a:rPr sz="1000" b="1" smtClean="0">
                <a:solidFill>
                  <a:srgbClr val="DC3044"/>
                </a:solidFill>
                <a:latin typeface="GWLG Bliss Bold"/>
                <a:cs typeface="GWLG Bliss Bold"/>
              </a:rPr>
              <a:t>1</a:t>
            </a:fld>
            <a:endParaRPr sz="1000" dirty="0">
              <a:latin typeface="GWLG Bliss Regular"/>
              <a:cs typeface="GWLG Bliss Regular"/>
            </a:endParaRPr>
          </a:p>
        </p:txBody>
      </p:sp>
      <p:pic>
        <p:nvPicPr>
          <p:cNvPr id="31" name="Picture 30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37173225-3BCE-144D-8CE0-EF30CF1097B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650" y="10179404"/>
            <a:ext cx="1276449" cy="34889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5599" y="3974394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" name="object 3"/>
          <p:cNvSpPr/>
          <p:nvPr/>
        </p:nvSpPr>
        <p:spPr>
          <a:xfrm>
            <a:off x="508901" y="7421632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4" name="object 4"/>
          <p:cNvSpPr/>
          <p:nvPr/>
        </p:nvSpPr>
        <p:spPr>
          <a:xfrm>
            <a:off x="495599" y="4329887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5"/>
          <p:cNvSpPr/>
          <p:nvPr/>
        </p:nvSpPr>
        <p:spPr>
          <a:xfrm>
            <a:off x="508901" y="7777126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7" name="object 7"/>
          <p:cNvSpPr txBox="1"/>
          <p:nvPr/>
        </p:nvSpPr>
        <p:spPr>
          <a:xfrm>
            <a:off x="887299" y="2950591"/>
            <a:ext cx="2693035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3,384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o ymatebion i geisiadau am gyngor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gan fusnesau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87299" y="3303751"/>
            <a:ext cx="2719070" cy="428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Dros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27,000</a:t>
            </a:r>
            <a:r>
              <a:rPr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o gynhyrchion 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ffug wedi’u hatafaelu gyda gwerth marchnad o dros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£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312,000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,</a:t>
            </a:r>
            <a:r>
              <a:rPr sz="900" spc="-2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sy’n torri eiddo deallusol busnesau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cyfreithlon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87299" y="5126916"/>
            <a:ext cx="2666365" cy="428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900" b="1" spc="-5" dirty="0">
                <a:solidFill>
                  <a:srgbClr val="C00000"/>
                </a:solidFill>
                <a:latin typeface="GWLGBliss-Light"/>
                <a:cs typeface="GWLG Bliss Bold"/>
              </a:rPr>
              <a:t>Atafaelwyd 34,000</a:t>
            </a:r>
            <a:r>
              <a:rPr sz="900" b="1" dirty="0">
                <a:solidFill>
                  <a:srgbClr val="C00000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C00000"/>
                </a:solidFill>
                <a:latin typeface="GWLG Bliss Bold"/>
                <a:cs typeface="GWLG Bliss Bold"/>
              </a:rPr>
              <a:t>o gynnyrch a PPE nad oeddynt yn cydymffurfio neu fe’u symudwyd o’r farchnadle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yn dilyn ymyriadau Safonau Masnach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87299" y="5754396"/>
            <a:ext cx="2454910" cy="428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Mae’r</a:t>
            </a:r>
            <a:r>
              <a:rPr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arbedion i gymdeithas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,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o ran gwerthu cynnyrch ac anafiadau a’r tanau a ataliwyd, yn ymron i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£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1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miliwn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87299" y="6244715"/>
            <a:ext cx="2720340" cy="7053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44780">
              <a:lnSpc>
                <a:spcPct val="100000"/>
              </a:lnSpc>
              <a:spcBef>
                <a:spcPts val="100"/>
              </a:spcBef>
            </a:pP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Dros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Bliss-Light"/>
              </a:rPr>
              <a:t>215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 fusnesau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wedi’u hadnabod fel rhai yn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cyflenwi bwyd a oedd wedi’i gam-ddisgrifio, nad oedd yn datgan alergenau yn gywir, yn cynnwys cydrannau gwenwynig neu anghyfreithlon neu’n gysylltiedig â thwyll bwyd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87299" y="8648237"/>
            <a:ext cx="2371090" cy="428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Regular"/>
              </a:rPr>
              <a:t>157 digwyddiad o faterion cysylltiedig â COVID yn ymwneud ag ad-daliadau a dychwelyd blaendaliadau </a:t>
            </a:r>
            <a:r>
              <a:rPr lang="en-GB" sz="900" spc="-5" dirty="0">
                <a:latin typeface="GWLG Bliss Bold"/>
                <a:cs typeface="GWLG Bliss Regular"/>
              </a:rPr>
              <a:t>wedi’u hadrodd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87299" y="9138557"/>
            <a:ext cx="2791460" cy="428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900" b="1" dirty="0">
                <a:solidFill>
                  <a:srgbClr val="C00000"/>
                </a:solidFill>
                <a:latin typeface="GWLGBliss-Light"/>
                <a:cs typeface="GWLG Bliss Regular"/>
              </a:rPr>
              <a:t>663 o Hysbysiadau Gwella Busnes wedi’u dosbarthu ynghyd â 142 o Hysbysiadau Cau Busnes </a:t>
            </a:r>
            <a:r>
              <a:rPr lang="en-GB" sz="900" dirty="0">
                <a:latin typeface="GWLGBliss-Light"/>
                <a:cs typeface="GWLG Bliss Regular"/>
              </a:rPr>
              <a:t>er mwyn cadw pobl yn ddiogel</a:t>
            </a:r>
            <a:endParaRPr sz="900" b="1" dirty="0">
              <a:solidFill>
                <a:srgbClr val="C00000"/>
              </a:solidFill>
              <a:latin typeface="GWLG Bliss Regular"/>
              <a:cs typeface="GWLG Bliss Regular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87299" y="9628877"/>
            <a:ext cx="20701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900" b="1" dirty="0">
                <a:solidFill>
                  <a:srgbClr val="C00000"/>
                </a:solidFill>
                <a:latin typeface="GWLGBliss-Light"/>
                <a:cs typeface="GWLGBliss-Light"/>
              </a:rPr>
              <a:t>237 o sgamiau cysylltiedig â Covid </a:t>
            </a:r>
            <a:r>
              <a:rPr lang="en-GB" sz="900" dirty="0">
                <a:latin typeface="GWLGBliss-Light"/>
                <a:cs typeface="GWLGBliss-Light"/>
              </a:rPr>
              <a:t>wedi’u hadrodd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71299" y="2943507"/>
            <a:ext cx="252349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Cynhaliwyd dros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2,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5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00</a:t>
            </a:r>
            <a:r>
              <a:rPr sz="900" b="1" spc="-3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 ymweliadau â busnesau i sicrhau eu bod yn cydymffurfio â’r gyfraith a chynnig cyngor</a:t>
            </a:r>
            <a:r>
              <a:rPr sz="900" b="1" spc="-2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spc="-25" dirty="0">
                <a:solidFill>
                  <a:srgbClr val="4E575E"/>
                </a:solidFill>
                <a:latin typeface="GWLGBliss-Light"/>
                <a:cs typeface="GWLG Bliss Bold"/>
              </a:rPr>
              <a:t>i’w helpu i drwsio unrhyw ddiffyg cydymffurfiaeth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71299" y="3570985"/>
            <a:ext cx="2450465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830" marR="5080" indent="-24765">
              <a:lnSpc>
                <a:spcPct val="100000"/>
              </a:lnSpc>
              <a:spcBef>
                <a:spcPts val="100"/>
              </a:spcBef>
            </a:pP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Dros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7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50 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 fusnesau yn amodol ar ymyrraeth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,</a:t>
            </a:r>
            <a:r>
              <a:rPr sz="90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megis cyngor, ymchwiliad neu atgyfeiriad</a:t>
            </a:r>
            <a:endParaRPr sz="900" dirty="0">
              <a:latin typeface="GWLGBliss-Light"/>
              <a:cs typeface="GWLGBliss-Light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482103" y="6081960"/>
            <a:ext cx="1843076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5080" indent="-26034">
              <a:lnSpc>
                <a:spcPct val="100000"/>
              </a:lnSpc>
              <a:spcBef>
                <a:spcPts val="100"/>
              </a:spcBef>
            </a:pP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Atafaelwyd dros</a:t>
            </a:r>
            <a:r>
              <a:rPr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15" dirty="0">
                <a:solidFill>
                  <a:srgbClr val="AC1324"/>
                </a:solidFill>
                <a:latin typeface="GWLG Bliss Bold"/>
                <a:cs typeface="GWLG Bliss Bold"/>
              </a:rPr>
              <a:t>536,000</a:t>
            </a:r>
            <a:r>
              <a:rPr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10" dirty="0">
                <a:solidFill>
                  <a:srgbClr val="AC1324"/>
                </a:solidFill>
                <a:latin typeface="GWLG Bliss Bold"/>
                <a:cs typeface="GWLG Bliss Bold"/>
              </a:rPr>
              <a:t>o sigarets  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anghyfreithlon</a:t>
            </a:r>
            <a:r>
              <a:rPr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,</a:t>
            </a:r>
            <a:r>
              <a:rPr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spc="-30" dirty="0">
                <a:solidFill>
                  <a:srgbClr val="4E575E"/>
                </a:solidFill>
                <a:latin typeface="GWLGBliss-Light"/>
                <a:cs typeface="GWLGBliss-Light"/>
              </a:rPr>
              <a:t>gwerth tua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£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120,000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271299" y="8648237"/>
            <a:ext cx="1724660" cy="4283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Wedi cefnogi awdurdodau lleol gyda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dros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spc="-180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42,000</a:t>
            </a:r>
            <a:r>
              <a:rPr sz="900" b="1" spc="-3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spc="-35" dirty="0">
                <a:solidFill>
                  <a:srgbClr val="AC1324"/>
                </a:solidFill>
                <a:latin typeface="GWLG Bliss Bold"/>
                <a:cs typeface="GWLG Bliss Bold"/>
              </a:rPr>
              <a:t>o ymholiadau cysylltiedig â </a:t>
            </a:r>
            <a:r>
              <a:rPr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Covid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293816" y="9138557"/>
            <a:ext cx="2031364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Cynnal dros</a:t>
            </a:r>
            <a:r>
              <a:rPr sz="900" spc="-2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sz="900" b="1" dirty="0">
                <a:solidFill>
                  <a:srgbClr val="AC1324"/>
                </a:solidFill>
                <a:latin typeface="GWLG Bliss Bold"/>
                <a:cs typeface="GWLG Bliss Bold"/>
              </a:rPr>
              <a:t>48,000</a:t>
            </a:r>
            <a:r>
              <a:rPr sz="900" b="1" spc="-3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 ymweliadau â busnesau</a:t>
            </a:r>
            <a:endParaRPr sz="900" dirty="0">
              <a:latin typeface="GWLG Bliss Regular"/>
              <a:cs typeface="GWLG Bliss Regular"/>
            </a:endParaRPr>
          </a:p>
        </p:txBody>
      </p:sp>
      <p:sp>
        <p:nvSpPr>
          <p:cNvPr id="23" name="object 23"/>
          <p:cNvSpPr/>
          <p:nvPr/>
        </p:nvSpPr>
        <p:spPr>
          <a:xfrm>
            <a:off x="508901" y="1740177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object 24"/>
          <p:cNvSpPr/>
          <p:nvPr/>
        </p:nvSpPr>
        <p:spPr>
          <a:xfrm>
            <a:off x="508901" y="2095671"/>
            <a:ext cx="6555740" cy="0"/>
          </a:xfrm>
          <a:custGeom>
            <a:avLst/>
            <a:gdLst/>
            <a:ahLst/>
            <a:cxnLst/>
            <a:rect l="l" t="t" r="r" b="b"/>
            <a:pathLst>
              <a:path w="6555740">
                <a:moveTo>
                  <a:pt x="0" y="0"/>
                </a:moveTo>
                <a:lnTo>
                  <a:pt x="6555498" y="0"/>
                </a:lnTo>
              </a:path>
            </a:pathLst>
          </a:custGeom>
          <a:ln w="6350">
            <a:solidFill>
              <a:srgbClr val="DC3044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26" name="object 2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0675" y="3427524"/>
            <a:ext cx="252685" cy="235376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11093" y="2976955"/>
            <a:ext cx="249364" cy="230797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897001" y="3037642"/>
            <a:ext cx="251993" cy="246735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888004" y="3599684"/>
            <a:ext cx="251993" cy="244462"/>
          </a:xfrm>
          <a:prstGeom prst="rect">
            <a:avLst/>
          </a:prstGeom>
        </p:spPr>
      </p:pic>
      <p:sp>
        <p:nvSpPr>
          <p:cNvPr id="30" name="object 30"/>
          <p:cNvSpPr/>
          <p:nvPr/>
        </p:nvSpPr>
        <p:spPr>
          <a:xfrm>
            <a:off x="556666" y="6335318"/>
            <a:ext cx="179705" cy="401955"/>
          </a:xfrm>
          <a:custGeom>
            <a:avLst/>
            <a:gdLst/>
            <a:ahLst/>
            <a:cxnLst/>
            <a:rect l="l" t="t" r="r" b="b"/>
            <a:pathLst>
              <a:path w="179704" h="401954">
                <a:moveTo>
                  <a:pt x="37388" y="7734"/>
                </a:moveTo>
                <a:lnTo>
                  <a:pt x="35521" y="5905"/>
                </a:lnTo>
                <a:lnTo>
                  <a:pt x="30924" y="5905"/>
                </a:lnTo>
                <a:lnTo>
                  <a:pt x="29057" y="7734"/>
                </a:lnTo>
                <a:lnTo>
                  <a:pt x="29057" y="117386"/>
                </a:lnTo>
                <a:lnTo>
                  <a:pt x="30924" y="119202"/>
                </a:lnTo>
                <a:lnTo>
                  <a:pt x="33223" y="119202"/>
                </a:lnTo>
                <a:lnTo>
                  <a:pt x="35521" y="119202"/>
                </a:lnTo>
                <a:lnTo>
                  <a:pt x="37388" y="117386"/>
                </a:lnTo>
                <a:lnTo>
                  <a:pt x="37388" y="7734"/>
                </a:lnTo>
                <a:close/>
              </a:path>
              <a:path w="179704" h="401954">
                <a:moveTo>
                  <a:pt x="67551" y="7734"/>
                </a:moveTo>
                <a:lnTo>
                  <a:pt x="65684" y="5905"/>
                </a:lnTo>
                <a:lnTo>
                  <a:pt x="61087" y="5905"/>
                </a:lnTo>
                <a:lnTo>
                  <a:pt x="59220" y="7734"/>
                </a:lnTo>
                <a:lnTo>
                  <a:pt x="59220" y="117386"/>
                </a:lnTo>
                <a:lnTo>
                  <a:pt x="61087" y="119202"/>
                </a:lnTo>
                <a:lnTo>
                  <a:pt x="63385" y="119202"/>
                </a:lnTo>
                <a:lnTo>
                  <a:pt x="65684" y="119202"/>
                </a:lnTo>
                <a:lnTo>
                  <a:pt x="67551" y="117386"/>
                </a:lnTo>
                <a:lnTo>
                  <a:pt x="67551" y="7734"/>
                </a:lnTo>
                <a:close/>
              </a:path>
              <a:path w="179704" h="401954">
                <a:moveTo>
                  <a:pt x="96608" y="7734"/>
                </a:moveTo>
                <a:lnTo>
                  <a:pt x="94742" y="5905"/>
                </a:lnTo>
                <a:lnTo>
                  <a:pt x="92443" y="5905"/>
                </a:lnTo>
                <a:lnTo>
                  <a:pt x="90144" y="5905"/>
                </a:lnTo>
                <a:lnTo>
                  <a:pt x="88277" y="7734"/>
                </a:lnTo>
                <a:lnTo>
                  <a:pt x="88277" y="122694"/>
                </a:lnTo>
                <a:lnTo>
                  <a:pt x="86639" y="134874"/>
                </a:lnTo>
                <a:lnTo>
                  <a:pt x="81953" y="145872"/>
                </a:lnTo>
                <a:lnTo>
                  <a:pt x="74637" y="155067"/>
                </a:lnTo>
                <a:lnTo>
                  <a:pt x="65049" y="161772"/>
                </a:lnTo>
                <a:lnTo>
                  <a:pt x="58039" y="165265"/>
                </a:lnTo>
                <a:lnTo>
                  <a:pt x="53657" y="172478"/>
                </a:lnTo>
                <a:lnTo>
                  <a:pt x="59296" y="385648"/>
                </a:lnTo>
                <a:lnTo>
                  <a:pt x="58191" y="388391"/>
                </a:lnTo>
                <a:lnTo>
                  <a:pt x="54051" y="392557"/>
                </a:lnTo>
                <a:lnTo>
                  <a:pt x="51269" y="393700"/>
                </a:lnTo>
                <a:lnTo>
                  <a:pt x="45326" y="393700"/>
                </a:lnTo>
                <a:lnTo>
                  <a:pt x="42557" y="392557"/>
                </a:lnTo>
                <a:lnTo>
                  <a:pt x="38404" y="388391"/>
                </a:lnTo>
                <a:lnTo>
                  <a:pt x="37312" y="385648"/>
                </a:lnTo>
                <a:lnTo>
                  <a:pt x="42951" y="172478"/>
                </a:lnTo>
                <a:lnTo>
                  <a:pt x="38557" y="165265"/>
                </a:lnTo>
                <a:lnTo>
                  <a:pt x="9969" y="134874"/>
                </a:lnTo>
                <a:lnTo>
                  <a:pt x="8318" y="122694"/>
                </a:lnTo>
                <a:lnTo>
                  <a:pt x="8318" y="7734"/>
                </a:lnTo>
                <a:lnTo>
                  <a:pt x="6451" y="5905"/>
                </a:lnTo>
                <a:lnTo>
                  <a:pt x="1854" y="5905"/>
                </a:lnTo>
                <a:lnTo>
                  <a:pt x="0" y="7734"/>
                </a:lnTo>
                <a:lnTo>
                  <a:pt x="0" y="122694"/>
                </a:lnTo>
                <a:lnTo>
                  <a:pt x="1968" y="137096"/>
                </a:lnTo>
                <a:lnTo>
                  <a:pt x="7569" y="150126"/>
                </a:lnTo>
                <a:lnTo>
                  <a:pt x="16332" y="161036"/>
                </a:lnTo>
                <a:lnTo>
                  <a:pt x="27787" y="169037"/>
                </a:lnTo>
                <a:lnTo>
                  <a:pt x="31940" y="171107"/>
                </a:lnTo>
                <a:lnTo>
                  <a:pt x="34544" y="175387"/>
                </a:lnTo>
                <a:lnTo>
                  <a:pt x="28930" y="387654"/>
                </a:lnTo>
                <a:lnTo>
                  <a:pt x="30873" y="392493"/>
                </a:lnTo>
                <a:lnTo>
                  <a:pt x="38176" y="399834"/>
                </a:lnTo>
                <a:lnTo>
                  <a:pt x="43065" y="401853"/>
                </a:lnTo>
                <a:lnTo>
                  <a:pt x="53530" y="401853"/>
                </a:lnTo>
                <a:lnTo>
                  <a:pt x="58432" y="399834"/>
                </a:lnTo>
                <a:lnTo>
                  <a:pt x="65735" y="392493"/>
                </a:lnTo>
                <a:lnTo>
                  <a:pt x="67665" y="387654"/>
                </a:lnTo>
                <a:lnTo>
                  <a:pt x="62052" y="175387"/>
                </a:lnTo>
                <a:lnTo>
                  <a:pt x="64655" y="171107"/>
                </a:lnTo>
                <a:lnTo>
                  <a:pt x="94640" y="137096"/>
                </a:lnTo>
                <a:lnTo>
                  <a:pt x="96608" y="122694"/>
                </a:lnTo>
                <a:lnTo>
                  <a:pt x="96608" y="7734"/>
                </a:lnTo>
                <a:close/>
              </a:path>
              <a:path w="179704" h="401954">
                <a:moveTo>
                  <a:pt x="179514" y="112166"/>
                </a:moveTo>
                <a:lnTo>
                  <a:pt x="174764" y="74460"/>
                </a:lnTo>
                <a:lnTo>
                  <a:pt x="171386" y="63220"/>
                </a:lnTo>
                <a:lnTo>
                  <a:pt x="171386" y="141427"/>
                </a:lnTo>
                <a:lnTo>
                  <a:pt x="166192" y="195922"/>
                </a:lnTo>
                <a:lnTo>
                  <a:pt x="153670" y="256044"/>
                </a:lnTo>
                <a:lnTo>
                  <a:pt x="152171" y="261848"/>
                </a:lnTo>
                <a:lnTo>
                  <a:pt x="155917" y="382524"/>
                </a:lnTo>
                <a:lnTo>
                  <a:pt x="156006" y="385648"/>
                </a:lnTo>
                <a:lnTo>
                  <a:pt x="154901" y="388404"/>
                </a:lnTo>
                <a:lnTo>
                  <a:pt x="150761" y="392557"/>
                </a:lnTo>
                <a:lnTo>
                  <a:pt x="147980" y="393712"/>
                </a:lnTo>
                <a:lnTo>
                  <a:pt x="142036" y="393712"/>
                </a:lnTo>
                <a:lnTo>
                  <a:pt x="139268" y="392557"/>
                </a:lnTo>
                <a:lnTo>
                  <a:pt x="135115" y="388404"/>
                </a:lnTo>
                <a:lnTo>
                  <a:pt x="134023" y="385648"/>
                </a:lnTo>
                <a:lnTo>
                  <a:pt x="134099" y="382524"/>
                </a:lnTo>
                <a:lnTo>
                  <a:pt x="133591" y="9728"/>
                </a:lnTo>
                <a:lnTo>
                  <a:pt x="159956" y="52298"/>
                </a:lnTo>
                <a:lnTo>
                  <a:pt x="169303" y="93306"/>
                </a:lnTo>
                <a:lnTo>
                  <a:pt x="171386" y="141427"/>
                </a:lnTo>
                <a:lnTo>
                  <a:pt x="171386" y="63220"/>
                </a:lnTo>
                <a:lnTo>
                  <a:pt x="164973" y="41846"/>
                </a:lnTo>
                <a:lnTo>
                  <a:pt x="150101" y="14312"/>
                </a:lnTo>
                <a:lnTo>
                  <a:pt x="146227" y="9728"/>
                </a:lnTo>
                <a:lnTo>
                  <a:pt x="137337" y="0"/>
                </a:lnTo>
                <a:lnTo>
                  <a:pt x="129540" y="0"/>
                </a:lnTo>
                <a:lnTo>
                  <a:pt x="128524" y="215"/>
                </a:lnTo>
                <a:lnTo>
                  <a:pt x="126174" y="1333"/>
                </a:lnTo>
                <a:lnTo>
                  <a:pt x="125260" y="2755"/>
                </a:lnTo>
                <a:lnTo>
                  <a:pt x="125590" y="242100"/>
                </a:lnTo>
                <a:lnTo>
                  <a:pt x="125691" y="385648"/>
                </a:lnTo>
                <a:lnTo>
                  <a:pt x="125641" y="387654"/>
                </a:lnTo>
                <a:lnTo>
                  <a:pt x="127584" y="392493"/>
                </a:lnTo>
                <a:lnTo>
                  <a:pt x="134886" y="399834"/>
                </a:lnTo>
                <a:lnTo>
                  <a:pt x="139776" y="401853"/>
                </a:lnTo>
                <a:lnTo>
                  <a:pt x="150241" y="401853"/>
                </a:lnTo>
                <a:lnTo>
                  <a:pt x="155143" y="399834"/>
                </a:lnTo>
                <a:lnTo>
                  <a:pt x="161226" y="393712"/>
                </a:lnTo>
                <a:lnTo>
                  <a:pt x="162445" y="392493"/>
                </a:lnTo>
                <a:lnTo>
                  <a:pt x="164376" y="387654"/>
                </a:lnTo>
                <a:lnTo>
                  <a:pt x="164249" y="382524"/>
                </a:lnTo>
                <a:lnTo>
                  <a:pt x="160515" y="262877"/>
                </a:lnTo>
                <a:lnTo>
                  <a:pt x="160743" y="261848"/>
                </a:lnTo>
                <a:lnTo>
                  <a:pt x="170815" y="218414"/>
                </a:lnTo>
                <a:lnTo>
                  <a:pt x="179197" y="154813"/>
                </a:lnTo>
                <a:lnTo>
                  <a:pt x="179514" y="112166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31" name="object 3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02746" y="7028802"/>
            <a:ext cx="287834" cy="240541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889315" y="5166038"/>
            <a:ext cx="249364" cy="237159"/>
          </a:xfrm>
          <a:prstGeom prst="rect">
            <a:avLst/>
          </a:prstGeom>
        </p:spPr>
      </p:pic>
      <p:grpSp>
        <p:nvGrpSpPr>
          <p:cNvPr id="33" name="object 33"/>
          <p:cNvGrpSpPr/>
          <p:nvPr/>
        </p:nvGrpSpPr>
        <p:grpSpPr>
          <a:xfrm>
            <a:off x="3905995" y="5661690"/>
            <a:ext cx="254000" cy="224154"/>
            <a:chOff x="3905995" y="5661690"/>
            <a:chExt cx="254000" cy="224154"/>
          </a:xfrm>
        </p:grpSpPr>
        <p:pic>
          <p:nvPicPr>
            <p:cNvPr id="34" name="object 3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930347" y="5661690"/>
              <a:ext cx="229048" cy="103766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3905986" y="5785434"/>
              <a:ext cx="252095" cy="100330"/>
            </a:xfrm>
            <a:custGeom>
              <a:avLst/>
              <a:gdLst/>
              <a:ahLst/>
              <a:cxnLst/>
              <a:rect l="l" t="t" r="r" b="b"/>
              <a:pathLst>
                <a:path w="252095" h="100329">
                  <a:moveTo>
                    <a:pt x="89446" y="68986"/>
                  </a:moveTo>
                  <a:lnTo>
                    <a:pt x="87223" y="66941"/>
                  </a:lnTo>
                  <a:lnTo>
                    <a:pt x="84505" y="66941"/>
                  </a:lnTo>
                  <a:lnTo>
                    <a:pt x="81788" y="66941"/>
                  </a:lnTo>
                  <a:lnTo>
                    <a:pt x="79578" y="68986"/>
                  </a:lnTo>
                  <a:lnTo>
                    <a:pt x="79578" y="74015"/>
                  </a:lnTo>
                  <a:lnTo>
                    <a:pt x="81788" y="76060"/>
                  </a:lnTo>
                  <a:lnTo>
                    <a:pt x="87249" y="76060"/>
                  </a:lnTo>
                  <a:lnTo>
                    <a:pt x="89446" y="74015"/>
                  </a:lnTo>
                  <a:lnTo>
                    <a:pt x="89446" y="68986"/>
                  </a:lnTo>
                  <a:close/>
                </a:path>
                <a:path w="252095" h="100329">
                  <a:moveTo>
                    <a:pt x="252006" y="7645"/>
                  </a:moveTo>
                  <a:lnTo>
                    <a:pt x="243751" y="0"/>
                  </a:lnTo>
                  <a:lnTo>
                    <a:pt x="242163" y="0"/>
                  </a:lnTo>
                  <a:lnTo>
                    <a:pt x="242163" y="12674"/>
                  </a:lnTo>
                  <a:lnTo>
                    <a:pt x="242163" y="63385"/>
                  </a:lnTo>
                  <a:lnTo>
                    <a:pt x="238315" y="66941"/>
                  </a:lnTo>
                  <a:lnTo>
                    <a:pt x="103886" y="66941"/>
                  </a:lnTo>
                  <a:lnTo>
                    <a:pt x="101688" y="68986"/>
                  </a:lnTo>
                  <a:lnTo>
                    <a:pt x="101688" y="74028"/>
                  </a:lnTo>
                  <a:lnTo>
                    <a:pt x="103886" y="76060"/>
                  </a:lnTo>
                  <a:lnTo>
                    <a:pt x="228663" y="76060"/>
                  </a:lnTo>
                  <a:lnTo>
                    <a:pt x="228663" y="87718"/>
                  </a:lnTo>
                  <a:lnTo>
                    <a:pt x="225031" y="91084"/>
                  </a:lnTo>
                  <a:lnTo>
                    <a:pt x="26987" y="91084"/>
                  </a:lnTo>
                  <a:lnTo>
                    <a:pt x="23342" y="87718"/>
                  </a:lnTo>
                  <a:lnTo>
                    <a:pt x="23342" y="76060"/>
                  </a:lnTo>
                  <a:lnTo>
                    <a:pt x="65125" y="76060"/>
                  </a:lnTo>
                  <a:lnTo>
                    <a:pt x="67335" y="74028"/>
                  </a:lnTo>
                  <a:lnTo>
                    <a:pt x="67335" y="68986"/>
                  </a:lnTo>
                  <a:lnTo>
                    <a:pt x="65125" y="66941"/>
                  </a:lnTo>
                  <a:lnTo>
                    <a:pt x="13690" y="66941"/>
                  </a:lnTo>
                  <a:lnTo>
                    <a:pt x="9855" y="63385"/>
                  </a:lnTo>
                  <a:lnTo>
                    <a:pt x="9855" y="12674"/>
                  </a:lnTo>
                  <a:lnTo>
                    <a:pt x="13690" y="9118"/>
                  </a:lnTo>
                  <a:lnTo>
                    <a:pt x="40474" y="9118"/>
                  </a:lnTo>
                  <a:lnTo>
                    <a:pt x="40474" y="16179"/>
                  </a:lnTo>
                  <a:lnTo>
                    <a:pt x="42176" y="23926"/>
                  </a:lnTo>
                  <a:lnTo>
                    <a:pt x="46799" y="30251"/>
                  </a:lnTo>
                  <a:lnTo>
                    <a:pt x="53644" y="34518"/>
                  </a:lnTo>
                  <a:lnTo>
                    <a:pt x="62014" y="36093"/>
                  </a:lnTo>
                  <a:lnTo>
                    <a:pt x="70396" y="34518"/>
                  </a:lnTo>
                  <a:lnTo>
                    <a:pt x="77241" y="30251"/>
                  </a:lnTo>
                  <a:lnTo>
                    <a:pt x="79629" y="26974"/>
                  </a:lnTo>
                  <a:lnTo>
                    <a:pt x="81864" y="23926"/>
                  </a:lnTo>
                  <a:lnTo>
                    <a:pt x="83553" y="16179"/>
                  </a:lnTo>
                  <a:lnTo>
                    <a:pt x="83553" y="9118"/>
                  </a:lnTo>
                  <a:lnTo>
                    <a:pt x="168452" y="9118"/>
                  </a:lnTo>
                  <a:lnTo>
                    <a:pt x="168452" y="16179"/>
                  </a:lnTo>
                  <a:lnTo>
                    <a:pt x="170154" y="23926"/>
                  </a:lnTo>
                  <a:lnTo>
                    <a:pt x="174764" y="30251"/>
                  </a:lnTo>
                  <a:lnTo>
                    <a:pt x="181610" y="34518"/>
                  </a:lnTo>
                  <a:lnTo>
                    <a:pt x="189979" y="36093"/>
                  </a:lnTo>
                  <a:lnTo>
                    <a:pt x="198361" y="34518"/>
                  </a:lnTo>
                  <a:lnTo>
                    <a:pt x="205206" y="30251"/>
                  </a:lnTo>
                  <a:lnTo>
                    <a:pt x="207594" y="26974"/>
                  </a:lnTo>
                  <a:lnTo>
                    <a:pt x="209829" y="23926"/>
                  </a:lnTo>
                  <a:lnTo>
                    <a:pt x="211518" y="16179"/>
                  </a:lnTo>
                  <a:lnTo>
                    <a:pt x="211518" y="9118"/>
                  </a:lnTo>
                  <a:lnTo>
                    <a:pt x="238315" y="9118"/>
                  </a:lnTo>
                  <a:lnTo>
                    <a:pt x="242163" y="12674"/>
                  </a:lnTo>
                  <a:lnTo>
                    <a:pt x="242163" y="0"/>
                  </a:lnTo>
                  <a:lnTo>
                    <a:pt x="203873" y="0"/>
                  </a:lnTo>
                  <a:lnTo>
                    <a:pt x="201676" y="2044"/>
                  </a:lnTo>
                  <a:lnTo>
                    <a:pt x="201676" y="22136"/>
                  </a:lnTo>
                  <a:lnTo>
                    <a:pt x="196430" y="26974"/>
                  </a:lnTo>
                  <a:lnTo>
                    <a:pt x="183540" y="26974"/>
                  </a:lnTo>
                  <a:lnTo>
                    <a:pt x="178295" y="22136"/>
                  </a:lnTo>
                  <a:lnTo>
                    <a:pt x="178295" y="9118"/>
                  </a:lnTo>
                  <a:lnTo>
                    <a:pt x="178295" y="2044"/>
                  </a:lnTo>
                  <a:lnTo>
                    <a:pt x="176098" y="0"/>
                  </a:lnTo>
                  <a:lnTo>
                    <a:pt x="75920" y="0"/>
                  </a:lnTo>
                  <a:lnTo>
                    <a:pt x="73710" y="2044"/>
                  </a:lnTo>
                  <a:lnTo>
                    <a:pt x="73710" y="22136"/>
                  </a:lnTo>
                  <a:lnTo>
                    <a:pt x="68465" y="26974"/>
                  </a:lnTo>
                  <a:lnTo>
                    <a:pt x="55562" y="26974"/>
                  </a:lnTo>
                  <a:lnTo>
                    <a:pt x="50317" y="22136"/>
                  </a:lnTo>
                  <a:lnTo>
                    <a:pt x="50317" y="9118"/>
                  </a:lnTo>
                  <a:lnTo>
                    <a:pt x="50317" y="2044"/>
                  </a:lnTo>
                  <a:lnTo>
                    <a:pt x="48120" y="0"/>
                  </a:lnTo>
                  <a:lnTo>
                    <a:pt x="8267" y="0"/>
                  </a:lnTo>
                  <a:lnTo>
                    <a:pt x="0" y="7645"/>
                  </a:lnTo>
                  <a:lnTo>
                    <a:pt x="88" y="66941"/>
                  </a:lnTo>
                  <a:lnTo>
                    <a:pt x="5727" y="73444"/>
                  </a:lnTo>
                  <a:lnTo>
                    <a:pt x="13500" y="75438"/>
                  </a:lnTo>
                  <a:lnTo>
                    <a:pt x="13500" y="92748"/>
                  </a:lnTo>
                  <a:lnTo>
                    <a:pt x="21551" y="100203"/>
                  </a:lnTo>
                  <a:lnTo>
                    <a:pt x="230454" y="100203"/>
                  </a:lnTo>
                  <a:lnTo>
                    <a:pt x="238518" y="92748"/>
                  </a:lnTo>
                  <a:lnTo>
                    <a:pt x="238518" y="91084"/>
                  </a:lnTo>
                  <a:lnTo>
                    <a:pt x="238518" y="75438"/>
                  </a:lnTo>
                  <a:lnTo>
                    <a:pt x="246278" y="73444"/>
                  </a:lnTo>
                  <a:lnTo>
                    <a:pt x="251917" y="66941"/>
                  </a:lnTo>
                  <a:lnTo>
                    <a:pt x="252006" y="9118"/>
                  </a:lnTo>
                  <a:lnTo>
                    <a:pt x="252006" y="7645"/>
                  </a:lnTo>
                  <a:close/>
                </a:path>
              </a:pathLst>
            </a:custGeom>
            <a:solidFill>
              <a:srgbClr val="AC1324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37" name="object 37"/>
          <p:cNvSpPr/>
          <p:nvPr/>
        </p:nvSpPr>
        <p:spPr>
          <a:xfrm>
            <a:off x="3954701" y="6124104"/>
            <a:ext cx="180340" cy="299085"/>
          </a:xfrm>
          <a:custGeom>
            <a:avLst/>
            <a:gdLst/>
            <a:ahLst/>
            <a:cxnLst/>
            <a:rect l="l" t="t" r="r" b="b"/>
            <a:pathLst>
              <a:path w="180339" h="299084">
                <a:moveTo>
                  <a:pt x="37185" y="37719"/>
                </a:moveTo>
                <a:lnTo>
                  <a:pt x="28575" y="37719"/>
                </a:lnTo>
                <a:lnTo>
                  <a:pt x="28575" y="48285"/>
                </a:lnTo>
                <a:lnTo>
                  <a:pt x="1930" y="48285"/>
                </a:lnTo>
                <a:lnTo>
                  <a:pt x="0" y="50241"/>
                </a:lnTo>
                <a:lnTo>
                  <a:pt x="0" y="292176"/>
                </a:lnTo>
                <a:lnTo>
                  <a:pt x="6210" y="298475"/>
                </a:lnTo>
                <a:lnTo>
                  <a:pt x="173799" y="298475"/>
                </a:lnTo>
                <a:lnTo>
                  <a:pt x="179997" y="292176"/>
                </a:lnTo>
                <a:lnTo>
                  <a:pt x="179997" y="289737"/>
                </a:lnTo>
                <a:lnTo>
                  <a:pt x="10960" y="289737"/>
                </a:lnTo>
                <a:lnTo>
                  <a:pt x="8623" y="287362"/>
                </a:lnTo>
                <a:lnTo>
                  <a:pt x="8623" y="209321"/>
                </a:lnTo>
                <a:lnTo>
                  <a:pt x="22661" y="198247"/>
                </a:lnTo>
                <a:lnTo>
                  <a:pt x="8623" y="198247"/>
                </a:lnTo>
                <a:lnTo>
                  <a:pt x="8623" y="124637"/>
                </a:lnTo>
                <a:lnTo>
                  <a:pt x="39573" y="124637"/>
                </a:lnTo>
                <a:lnTo>
                  <a:pt x="41503" y="122682"/>
                </a:lnTo>
                <a:lnTo>
                  <a:pt x="41503" y="117856"/>
                </a:lnTo>
                <a:lnTo>
                  <a:pt x="39573" y="115900"/>
                </a:lnTo>
                <a:lnTo>
                  <a:pt x="8623" y="115900"/>
                </a:lnTo>
                <a:lnTo>
                  <a:pt x="8623" y="57035"/>
                </a:lnTo>
                <a:lnTo>
                  <a:pt x="38395" y="57035"/>
                </a:lnTo>
                <a:lnTo>
                  <a:pt x="37207" y="52209"/>
                </a:lnTo>
                <a:lnTo>
                  <a:pt x="37185" y="37719"/>
                </a:lnTo>
                <a:close/>
              </a:path>
              <a:path w="180339" h="299084">
                <a:moveTo>
                  <a:pt x="104054" y="145122"/>
                </a:moveTo>
                <a:lnTo>
                  <a:pt x="90004" y="145122"/>
                </a:lnTo>
                <a:lnTo>
                  <a:pt x="171386" y="209321"/>
                </a:lnTo>
                <a:lnTo>
                  <a:pt x="171386" y="287362"/>
                </a:lnTo>
                <a:lnTo>
                  <a:pt x="169049" y="289737"/>
                </a:lnTo>
                <a:lnTo>
                  <a:pt x="179997" y="289737"/>
                </a:lnTo>
                <a:lnTo>
                  <a:pt x="179997" y="198247"/>
                </a:lnTo>
                <a:lnTo>
                  <a:pt x="171386" y="198247"/>
                </a:lnTo>
                <a:lnTo>
                  <a:pt x="104054" y="145122"/>
                </a:lnTo>
                <a:close/>
              </a:path>
              <a:path w="180339" h="299084">
                <a:moveTo>
                  <a:pt x="91097" y="134899"/>
                </a:moveTo>
                <a:lnTo>
                  <a:pt x="88912" y="134899"/>
                </a:lnTo>
                <a:lnTo>
                  <a:pt x="8623" y="198247"/>
                </a:lnTo>
                <a:lnTo>
                  <a:pt x="22661" y="198247"/>
                </a:lnTo>
                <a:lnTo>
                  <a:pt x="90004" y="145122"/>
                </a:lnTo>
                <a:lnTo>
                  <a:pt x="104054" y="145122"/>
                </a:lnTo>
                <a:lnTo>
                  <a:pt x="91097" y="134899"/>
                </a:lnTo>
                <a:close/>
              </a:path>
              <a:path w="180339" h="299084">
                <a:moveTo>
                  <a:pt x="179997" y="57035"/>
                </a:moveTo>
                <a:lnTo>
                  <a:pt x="171386" y="57035"/>
                </a:lnTo>
                <a:lnTo>
                  <a:pt x="171386" y="115900"/>
                </a:lnTo>
                <a:lnTo>
                  <a:pt x="52006" y="115900"/>
                </a:lnTo>
                <a:lnTo>
                  <a:pt x="50076" y="117856"/>
                </a:lnTo>
                <a:lnTo>
                  <a:pt x="50076" y="122682"/>
                </a:lnTo>
                <a:lnTo>
                  <a:pt x="52006" y="124637"/>
                </a:lnTo>
                <a:lnTo>
                  <a:pt x="171386" y="124637"/>
                </a:lnTo>
                <a:lnTo>
                  <a:pt x="171386" y="198247"/>
                </a:lnTo>
                <a:lnTo>
                  <a:pt x="179997" y="198247"/>
                </a:lnTo>
                <a:lnTo>
                  <a:pt x="179997" y="57035"/>
                </a:lnTo>
                <a:close/>
              </a:path>
              <a:path w="180339" h="299084">
                <a:moveTo>
                  <a:pt x="38395" y="57035"/>
                </a:moveTo>
                <a:lnTo>
                  <a:pt x="29514" y="57035"/>
                </a:lnTo>
                <a:lnTo>
                  <a:pt x="38696" y="94297"/>
                </a:lnTo>
                <a:lnTo>
                  <a:pt x="40424" y="95669"/>
                </a:lnTo>
                <a:lnTo>
                  <a:pt x="139585" y="95669"/>
                </a:lnTo>
                <a:lnTo>
                  <a:pt x="141312" y="94297"/>
                </a:lnTo>
                <a:lnTo>
                  <a:pt x="143131" y="86918"/>
                </a:lnTo>
                <a:lnTo>
                  <a:pt x="45758" y="86918"/>
                </a:lnTo>
                <a:lnTo>
                  <a:pt x="44348" y="81178"/>
                </a:lnTo>
                <a:lnTo>
                  <a:pt x="56222" y="81178"/>
                </a:lnTo>
                <a:lnTo>
                  <a:pt x="56222" y="72440"/>
                </a:lnTo>
                <a:lnTo>
                  <a:pt x="42189" y="72440"/>
                </a:lnTo>
                <a:lnTo>
                  <a:pt x="38395" y="57035"/>
                </a:lnTo>
                <a:close/>
              </a:path>
              <a:path w="180339" h="299084">
                <a:moveTo>
                  <a:pt x="56222" y="81178"/>
                </a:moveTo>
                <a:lnTo>
                  <a:pt x="47612" y="81178"/>
                </a:lnTo>
                <a:lnTo>
                  <a:pt x="47612" y="86918"/>
                </a:lnTo>
                <a:lnTo>
                  <a:pt x="56222" y="86918"/>
                </a:lnTo>
                <a:lnTo>
                  <a:pt x="56222" y="81178"/>
                </a:lnTo>
                <a:close/>
              </a:path>
              <a:path w="180339" h="299084">
                <a:moveTo>
                  <a:pt x="75272" y="52209"/>
                </a:moveTo>
                <a:lnTo>
                  <a:pt x="66649" y="52209"/>
                </a:lnTo>
                <a:lnTo>
                  <a:pt x="66649" y="86918"/>
                </a:lnTo>
                <a:lnTo>
                  <a:pt x="75272" y="86918"/>
                </a:lnTo>
                <a:lnTo>
                  <a:pt x="75272" y="81178"/>
                </a:lnTo>
                <a:lnTo>
                  <a:pt x="144545" y="81178"/>
                </a:lnTo>
                <a:lnTo>
                  <a:pt x="146698" y="72440"/>
                </a:lnTo>
                <a:lnTo>
                  <a:pt x="75272" y="72440"/>
                </a:lnTo>
                <a:lnTo>
                  <a:pt x="75272" y="52209"/>
                </a:lnTo>
                <a:close/>
              </a:path>
              <a:path w="180339" h="299084">
                <a:moveTo>
                  <a:pt x="94310" y="81178"/>
                </a:moveTo>
                <a:lnTo>
                  <a:pt x="85699" y="81178"/>
                </a:lnTo>
                <a:lnTo>
                  <a:pt x="85699" y="86918"/>
                </a:lnTo>
                <a:lnTo>
                  <a:pt x="94310" y="86918"/>
                </a:lnTo>
                <a:lnTo>
                  <a:pt x="94310" y="81178"/>
                </a:lnTo>
                <a:close/>
              </a:path>
              <a:path w="180339" h="299084">
                <a:moveTo>
                  <a:pt x="113360" y="81178"/>
                </a:moveTo>
                <a:lnTo>
                  <a:pt x="104736" y="81178"/>
                </a:lnTo>
                <a:lnTo>
                  <a:pt x="104736" y="86918"/>
                </a:lnTo>
                <a:lnTo>
                  <a:pt x="113360" y="86918"/>
                </a:lnTo>
                <a:lnTo>
                  <a:pt x="113360" y="81178"/>
                </a:lnTo>
                <a:close/>
              </a:path>
              <a:path w="180339" h="299084">
                <a:moveTo>
                  <a:pt x="132397" y="81178"/>
                </a:moveTo>
                <a:lnTo>
                  <a:pt x="123786" y="81178"/>
                </a:lnTo>
                <a:lnTo>
                  <a:pt x="123786" y="86918"/>
                </a:lnTo>
                <a:lnTo>
                  <a:pt x="132397" y="86918"/>
                </a:lnTo>
                <a:lnTo>
                  <a:pt x="132397" y="81178"/>
                </a:lnTo>
                <a:close/>
              </a:path>
              <a:path w="180339" h="299084">
                <a:moveTo>
                  <a:pt x="144545" y="81178"/>
                </a:moveTo>
                <a:lnTo>
                  <a:pt x="135661" y="81178"/>
                </a:lnTo>
                <a:lnTo>
                  <a:pt x="134239" y="86918"/>
                </a:lnTo>
                <a:lnTo>
                  <a:pt x="143131" y="86918"/>
                </a:lnTo>
                <a:lnTo>
                  <a:pt x="144545" y="81178"/>
                </a:lnTo>
                <a:close/>
              </a:path>
              <a:path w="180339" h="299084">
                <a:moveTo>
                  <a:pt x="56222" y="37719"/>
                </a:moveTo>
                <a:lnTo>
                  <a:pt x="47612" y="37719"/>
                </a:lnTo>
                <a:lnTo>
                  <a:pt x="47612" y="72440"/>
                </a:lnTo>
                <a:lnTo>
                  <a:pt x="56222" y="72440"/>
                </a:lnTo>
                <a:lnTo>
                  <a:pt x="56222" y="52209"/>
                </a:lnTo>
                <a:lnTo>
                  <a:pt x="75272" y="52209"/>
                </a:lnTo>
                <a:lnTo>
                  <a:pt x="75272" y="43459"/>
                </a:lnTo>
                <a:lnTo>
                  <a:pt x="56222" y="43459"/>
                </a:lnTo>
                <a:lnTo>
                  <a:pt x="56222" y="37719"/>
                </a:lnTo>
                <a:close/>
              </a:path>
              <a:path w="180339" h="299084">
                <a:moveTo>
                  <a:pt x="94310" y="37719"/>
                </a:moveTo>
                <a:lnTo>
                  <a:pt x="85686" y="37719"/>
                </a:lnTo>
                <a:lnTo>
                  <a:pt x="85686" y="72440"/>
                </a:lnTo>
                <a:lnTo>
                  <a:pt x="94310" y="72440"/>
                </a:lnTo>
                <a:lnTo>
                  <a:pt x="94310" y="37719"/>
                </a:lnTo>
                <a:close/>
              </a:path>
              <a:path w="180339" h="299084">
                <a:moveTo>
                  <a:pt x="113347" y="37719"/>
                </a:moveTo>
                <a:lnTo>
                  <a:pt x="104736" y="37719"/>
                </a:lnTo>
                <a:lnTo>
                  <a:pt x="104736" y="72440"/>
                </a:lnTo>
                <a:lnTo>
                  <a:pt x="113347" y="72440"/>
                </a:lnTo>
                <a:lnTo>
                  <a:pt x="113347" y="37719"/>
                </a:lnTo>
                <a:close/>
              </a:path>
              <a:path w="180339" h="299084">
                <a:moveTo>
                  <a:pt x="132397" y="37719"/>
                </a:moveTo>
                <a:lnTo>
                  <a:pt x="123774" y="37719"/>
                </a:lnTo>
                <a:lnTo>
                  <a:pt x="123774" y="72440"/>
                </a:lnTo>
                <a:lnTo>
                  <a:pt x="132397" y="72440"/>
                </a:lnTo>
                <a:lnTo>
                  <a:pt x="132397" y="37719"/>
                </a:lnTo>
                <a:close/>
              </a:path>
              <a:path w="180339" h="299084">
                <a:moveTo>
                  <a:pt x="151434" y="37719"/>
                </a:moveTo>
                <a:lnTo>
                  <a:pt x="142824" y="37719"/>
                </a:lnTo>
                <a:lnTo>
                  <a:pt x="142802" y="52209"/>
                </a:lnTo>
                <a:lnTo>
                  <a:pt x="137807" y="72440"/>
                </a:lnTo>
                <a:lnTo>
                  <a:pt x="146698" y="72440"/>
                </a:lnTo>
                <a:lnTo>
                  <a:pt x="150495" y="57035"/>
                </a:lnTo>
                <a:lnTo>
                  <a:pt x="179997" y="57035"/>
                </a:lnTo>
                <a:lnTo>
                  <a:pt x="179997" y="51498"/>
                </a:lnTo>
                <a:lnTo>
                  <a:pt x="179552" y="50393"/>
                </a:lnTo>
                <a:lnTo>
                  <a:pt x="177927" y="48742"/>
                </a:lnTo>
                <a:lnTo>
                  <a:pt x="176834" y="48285"/>
                </a:lnTo>
                <a:lnTo>
                  <a:pt x="151434" y="48285"/>
                </a:lnTo>
                <a:lnTo>
                  <a:pt x="151434" y="37719"/>
                </a:lnTo>
                <a:close/>
              </a:path>
              <a:path w="180339" h="299084">
                <a:moveTo>
                  <a:pt x="73342" y="0"/>
                </a:moveTo>
                <a:lnTo>
                  <a:pt x="49542" y="0"/>
                </a:lnTo>
                <a:lnTo>
                  <a:pt x="47612" y="1955"/>
                </a:lnTo>
                <a:lnTo>
                  <a:pt x="47612" y="28981"/>
                </a:lnTo>
                <a:lnTo>
                  <a:pt x="11455" y="28981"/>
                </a:lnTo>
                <a:lnTo>
                  <a:pt x="9525" y="30937"/>
                </a:lnTo>
                <a:lnTo>
                  <a:pt x="9525" y="48285"/>
                </a:lnTo>
                <a:lnTo>
                  <a:pt x="18148" y="48285"/>
                </a:lnTo>
                <a:lnTo>
                  <a:pt x="18148" y="37719"/>
                </a:lnTo>
                <a:lnTo>
                  <a:pt x="56222" y="37719"/>
                </a:lnTo>
                <a:lnTo>
                  <a:pt x="56222" y="8750"/>
                </a:lnTo>
                <a:lnTo>
                  <a:pt x="75272" y="8750"/>
                </a:lnTo>
                <a:lnTo>
                  <a:pt x="75272" y="1955"/>
                </a:lnTo>
                <a:lnTo>
                  <a:pt x="73342" y="0"/>
                </a:lnTo>
                <a:close/>
              </a:path>
              <a:path w="180339" h="299084">
                <a:moveTo>
                  <a:pt x="170484" y="37719"/>
                </a:moveTo>
                <a:lnTo>
                  <a:pt x="161861" y="37719"/>
                </a:lnTo>
                <a:lnTo>
                  <a:pt x="161861" y="48285"/>
                </a:lnTo>
                <a:lnTo>
                  <a:pt x="170484" y="48285"/>
                </a:lnTo>
                <a:lnTo>
                  <a:pt x="170484" y="37719"/>
                </a:lnTo>
                <a:close/>
              </a:path>
              <a:path w="180339" h="299084">
                <a:moveTo>
                  <a:pt x="75272" y="8750"/>
                </a:moveTo>
                <a:lnTo>
                  <a:pt x="66649" y="8750"/>
                </a:lnTo>
                <a:lnTo>
                  <a:pt x="66649" y="43459"/>
                </a:lnTo>
                <a:lnTo>
                  <a:pt x="75272" y="43459"/>
                </a:lnTo>
                <a:lnTo>
                  <a:pt x="75272" y="37719"/>
                </a:lnTo>
                <a:lnTo>
                  <a:pt x="170484" y="37719"/>
                </a:lnTo>
                <a:lnTo>
                  <a:pt x="170484" y="30937"/>
                </a:lnTo>
                <a:lnTo>
                  <a:pt x="168554" y="28981"/>
                </a:lnTo>
                <a:lnTo>
                  <a:pt x="75272" y="28981"/>
                </a:lnTo>
                <a:lnTo>
                  <a:pt x="75272" y="8750"/>
                </a:lnTo>
                <a:close/>
              </a:path>
            </a:pathLst>
          </a:custGeom>
          <a:solidFill>
            <a:srgbClr val="AC1324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39" name="object 3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24273" y="5190182"/>
            <a:ext cx="288000" cy="288000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508901" y="5746943"/>
            <a:ext cx="308172" cy="308172"/>
          </a:xfrm>
          <a:prstGeom prst="rect">
            <a:avLst/>
          </a:prstGeom>
        </p:spPr>
      </p:pic>
      <p:grpSp>
        <p:nvGrpSpPr>
          <p:cNvPr id="41" name="object 41"/>
          <p:cNvGrpSpPr/>
          <p:nvPr/>
        </p:nvGrpSpPr>
        <p:grpSpPr>
          <a:xfrm>
            <a:off x="510430" y="9138288"/>
            <a:ext cx="267970" cy="267970"/>
            <a:chOff x="510430" y="8992208"/>
            <a:chExt cx="267970" cy="267970"/>
          </a:xfrm>
        </p:grpSpPr>
        <p:sp>
          <p:nvSpPr>
            <p:cNvPr id="42" name="object 42"/>
            <p:cNvSpPr/>
            <p:nvPr/>
          </p:nvSpPr>
          <p:spPr>
            <a:xfrm>
              <a:off x="515510" y="8997288"/>
              <a:ext cx="257810" cy="257810"/>
            </a:xfrm>
            <a:custGeom>
              <a:avLst/>
              <a:gdLst/>
              <a:ahLst/>
              <a:cxnLst/>
              <a:rect l="l" t="t" r="r" b="b"/>
              <a:pathLst>
                <a:path w="257809" h="257809">
                  <a:moveTo>
                    <a:pt x="128651" y="257301"/>
                  </a:moveTo>
                  <a:lnTo>
                    <a:pt x="178729" y="247192"/>
                  </a:lnTo>
                  <a:lnTo>
                    <a:pt x="219622" y="219622"/>
                  </a:lnTo>
                  <a:lnTo>
                    <a:pt x="247192" y="178729"/>
                  </a:lnTo>
                  <a:lnTo>
                    <a:pt x="257302" y="128650"/>
                  </a:lnTo>
                  <a:lnTo>
                    <a:pt x="247192" y="78577"/>
                  </a:lnTo>
                  <a:lnTo>
                    <a:pt x="219622" y="37684"/>
                  </a:lnTo>
                  <a:lnTo>
                    <a:pt x="178729" y="10111"/>
                  </a:lnTo>
                  <a:lnTo>
                    <a:pt x="128651" y="0"/>
                  </a:lnTo>
                  <a:lnTo>
                    <a:pt x="78572" y="10111"/>
                  </a:lnTo>
                  <a:lnTo>
                    <a:pt x="37679" y="37684"/>
                  </a:lnTo>
                  <a:lnTo>
                    <a:pt x="10109" y="78577"/>
                  </a:lnTo>
                  <a:lnTo>
                    <a:pt x="0" y="128650"/>
                  </a:lnTo>
                  <a:lnTo>
                    <a:pt x="10109" y="178729"/>
                  </a:lnTo>
                  <a:lnTo>
                    <a:pt x="37679" y="219622"/>
                  </a:lnTo>
                  <a:lnTo>
                    <a:pt x="78572" y="247192"/>
                  </a:lnTo>
                  <a:lnTo>
                    <a:pt x="128651" y="257301"/>
                  </a:lnTo>
                  <a:close/>
                </a:path>
              </a:pathLst>
            </a:custGeom>
            <a:ln w="10160">
              <a:solidFill>
                <a:srgbClr val="AC1324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3" name="object 43"/>
            <p:cNvSpPr/>
            <p:nvPr/>
          </p:nvSpPr>
          <p:spPr>
            <a:xfrm>
              <a:off x="599241" y="9078708"/>
              <a:ext cx="94615" cy="94615"/>
            </a:xfrm>
            <a:custGeom>
              <a:avLst/>
              <a:gdLst/>
              <a:ahLst/>
              <a:cxnLst/>
              <a:rect l="l" t="t" r="r" b="b"/>
              <a:pathLst>
                <a:path w="94615" h="94615">
                  <a:moveTo>
                    <a:pt x="0" y="0"/>
                  </a:moveTo>
                  <a:lnTo>
                    <a:pt x="94462" y="94462"/>
                  </a:lnTo>
                </a:path>
              </a:pathLst>
            </a:custGeom>
            <a:ln w="10159">
              <a:solidFill>
                <a:srgbClr val="AC1324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44" name="object 44"/>
            <p:cNvSpPr/>
            <p:nvPr/>
          </p:nvSpPr>
          <p:spPr>
            <a:xfrm>
              <a:off x="599245" y="9078708"/>
              <a:ext cx="94615" cy="94615"/>
            </a:xfrm>
            <a:custGeom>
              <a:avLst/>
              <a:gdLst/>
              <a:ahLst/>
              <a:cxnLst/>
              <a:rect l="l" t="t" r="r" b="b"/>
              <a:pathLst>
                <a:path w="94615" h="94615">
                  <a:moveTo>
                    <a:pt x="94462" y="0"/>
                  </a:moveTo>
                  <a:lnTo>
                    <a:pt x="0" y="94462"/>
                  </a:lnTo>
                </a:path>
              </a:pathLst>
            </a:custGeom>
            <a:ln w="10159">
              <a:solidFill>
                <a:srgbClr val="AC1324"/>
              </a:solidFill>
            </a:ln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pic>
        <p:nvPicPr>
          <p:cNvPr id="45" name="object 4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17458" y="9582583"/>
            <a:ext cx="251993" cy="246735"/>
          </a:xfrm>
          <a:prstGeom prst="rect">
            <a:avLst/>
          </a:prstGeom>
        </p:spPr>
      </p:pic>
      <p:pic>
        <p:nvPicPr>
          <p:cNvPr id="46" name="object 46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824998" y="8619989"/>
            <a:ext cx="359994" cy="359994"/>
          </a:xfrm>
          <a:prstGeom prst="rect">
            <a:avLst/>
          </a:prstGeom>
        </p:spPr>
      </p:pic>
      <p:pic>
        <p:nvPicPr>
          <p:cNvPr id="47" name="object 47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03034" y="8657327"/>
            <a:ext cx="323989" cy="323989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2761945" y="504003"/>
            <a:ext cx="2036102" cy="1152000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503999" y="503999"/>
            <a:ext cx="2036100" cy="1152004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5019306" y="514695"/>
            <a:ext cx="2036089" cy="1141308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3894218" y="9106040"/>
            <a:ext cx="244460" cy="244460"/>
          </a:xfrm>
          <a:prstGeom prst="rect">
            <a:avLst/>
          </a:prstGeom>
        </p:spPr>
      </p:pic>
      <p:sp>
        <p:nvSpPr>
          <p:cNvPr id="52" name="object 52"/>
          <p:cNvSpPr txBox="1">
            <a:spLocks noGrp="1"/>
          </p:cNvSpPr>
          <p:nvPr>
            <p:ph type="sldNum" sz="quarter" idx="7"/>
          </p:nvPr>
        </p:nvSpPr>
        <p:spPr>
          <a:xfrm>
            <a:off x="3984213" y="10306521"/>
            <a:ext cx="3886199" cy="160300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>
              <a:spcBef>
                <a:spcPts val="50"/>
              </a:spcBef>
              <a:tabLst>
                <a:tab pos="3211830" algn="l"/>
              </a:tabLst>
            </a:pPr>
            <a:r>
              <a:rPr lang="en-GB" sz="1350" spc="-7" baseline="6172" dirty="0"/>
              <a:t>Diogelu’r Cyhoedd a Chefnogi Busnesau yn Ystod y Pandemig</a:t>
            </a:r>
            <a:r>
              <a:rPr lang="en-GB" sz="1000" spc="-7" baseline="6172" dirty="0">
                <a:latin typeface="GWLG Bliss Regular"/>
              </a:rPr>
              <a:t>	</a:t>
            </a:r>
            <a:fld id="{81D60167-4931-47E6-BA6A-407CBD079E47}" type="slidenum">
              <a:rPr sz="1000" b="1" smtClean="0">
                <a:solidFill>
                  <a:srgbClr val="DC3044"/>
                </a:solidFill>
                <a:latin typeface="GWLG Bliss Bold"/>
                <a:cs typeface="GWLG Bliss Bold"/>
              </a:rPr>
              <a:t>2</a:t>
            </a:fld>
            <a:endParaRPr sz="1000" dirty="0">
              <a:latin typeface="GWLG Bliss Regular"/>
              <a:cs typeface="GWLG Bliss Regular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97BBF9AE-B6DF-BE4D-ACF7-C6C13F385B13}"/>
              </a:ext>
            </a:extLst>
          </p:cNvPr>
          <p:cNvSpPr/>
          <p:nvPr/>
        </p:nvSpPr>
        <p:spPr>
          <a:xfrm>
            <a:off x="406742" y="1787119"/>
            <a:ext cx="377825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145" lvl="0">
              <a:spcBef>
                <a:spcPts val="100"/>
              </a:spcBef>
            </a:pP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CEFNOGI’R ECONOMI LEOL</a:t>
            </a:r>
            <a:endParaRPr lang="en-GB" sz="11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1F3AE6A3-13EC-684D-B2BD-4DC960FFFA54}"/>
              </a:ext>
            </a:extLst>
          </p:cNvPr>
          <p:cNvSpPr/>
          <p:nvPr/>
        </p:nvSpPr>
        <p:spPr>
          <a:xfrm>
            <a:off x="400214" y="2157085"/>
            <a:ext cx="6591294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lvl="0"/>
            <a:r>
              <a:rPr lang="en-GB" sz="900" dirty="0">
                <a:solidFill>
                  <a:srgbClr val="4E575E"/>
                </a:solidFill>
                <a:latin typeface="GWLGBliss-Light"/>
                <a:cs typeface="GWLGBliss-Light"/>
              </a:rPr>
              <a:t>Mae busnesau angen cyngor a chefnogaeth gan Safonau Masnach i’w helpu i lywio’r ystod o ddeddfau sy’n sicrhau eu bod yn masnachu’n deg ac yn ddiogel. Roedd hyn yn arbennig o hanfodol eleni pan oedd angen i fusnesau ymateb i ddeddfwriaeth Covid a newid eu busnesau i oroesi yn ystod y pandemig. </a:t>
            </a:r>
          </a:p>
          <a:p>
            <a:pPr marL="12700" marR="5080" lvl="0"/>
            <a:endParaRPr lang="en-GB" sz="900" b="1" spc="-10" dirty="0">
              <a:solidFill>
                <a:srgbClr val="4E575E"/>
              </a:solidFill>
              <a:latin typeface="GWLGBliss-Light"/>
              <a:cs typeface="GWLG Bliss Bold"/>
            </a:endParaRPr>
          </a:p>
          <a:p>
            <a:pPr marL="12700" marR="5080" lvl="0"/>
            <a:r>
              <a:rPr lang="en-GB" sz="9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Ymhlith ystadegau allweddol ar gyfer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2020/21</a:t>
            </a:r>
            <a:r>
              <a:rPr lang="en-GB" sz="900" b="1" spc="-1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mae:</a:t>
            </a:r>
            <a:endParaRPr lang="en-GB" sz="9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F478A18C-D20A-BA43-BC00-F82F8E972430}"/>
              </a:ext>
            </a:extLst>
          </p:cNvPr>
          <p:cNvSpPr/>
          <p:nvPr/>
        </p:nvSpPr>
        <p:spPr>
          <a:xfrm>
            <a:off x="393904" y="4016197"/>
            <a:ext cx="377825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12700" lvl="0">
              <a:spcBef>
                <a:spcPts val="100"/>
              </a:spcBef>
            </a:pPr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HYRWYDDO IECHYD A LLES</a:t>
            </a:r>
            <a:endParaRPr lang="en-GB" sz="11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0692042E-1E8F-3C40-AE7B-89DBDA425AD2}"/>
              </a:ext>
            </a:extLst>
          </p:cNvPr>
          <p:cNvSpPr/>
          <p:nvPr/>
        </p:nvSpPr>
        <p:spPr>
          <a:xfrm>
            <a:off x="389421" y="4384265"/>
            <a:ext cx="6642806" cy="8079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495" marR="5080" lvl="0"/>
            <a:r>
              <a:rPr lang="en-GB"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Mae Safonau Masnach yn ymgymryd ag ystod eang o weithgareddau i ddiogelu a hyrwyddo iechyd a lles cymunedau lleol. Mae hyn yn cynnwys sicrhau bod cynnyrch y mae pobl yn eu prynu yn ddiogel, bod bwyd yn cael ei labelu yn glir ac yn gywir i’w helpu i wneud dewisiadau iach ac osgoi alergenau. </a:t>
            </a:r>
            <a:endParaRPr lang="en-GB" sz="900" dirty="0">
              <a:solidFill>
                <a:prstClr val="black"/>
              </a:solidFill>
              <a:latin typeface="GWLGBliss-Light"/>
              <a:cs typeface="GWLGBliss-Light"/>
            </a:endParaRPr>
          </a:p>
          <a:p>
            <a:pPr lvl="0">
              <a:spcBef>
                <a:spcPts val="45"/>
              </a:spcBef>
            </a:pPr>
            <a:endParaRPr lang="en-GB" sz="1050" dirty="0">
              <a:solidFill>
                <a:prstClr val="black"/>
              </a:solidFill>
              <a:latin typeface="GWLGBliss-Light"/>
              <a:cs typeface="GWLGBliss-Light"/>
            </a:endParaRPr>
          </a:p>
          <a:p>
            <a:pPr marL="20955" lvl="0">
              <a:spcBef>
                <a:spcPts val="5"/>
              </a:spcBef>
            </a:pPr>
            <a:r>
              <a:rPr lang="en-GB" sz="9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Ymhlith ystadegau allweddol ar gyfer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2020/21</a:t>
            </a:r>
            <a:r>
              <a:rPr lang="en-GB" sz="900" b="1" spc="-1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mae:</a:t>
            </a:r>
            <a:endParaRPr lang="en-GB" sz="9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BF9CE63-2E85-3D4B-BDDA-18B1077622E9}"/>
              </a:ext>
            </a:extLst>
          </p:cNvPr>
          <p:cNvSpPr txBox="1"/>
          <p:nvPr/>
        </p:nvSpPr>
        <p:spPr>
          <a:xfrm>
            <a:off x="812273" y="6976341"/>
            <a:ext cx="2666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spc="-5" dirty="0">
                <a:solidFill>
                  <a:srgbClr val="4E575E"/>
                </a:solidFill>
                <a:latin typeface="GWLGBliss-Light"/>
                <a:cs typeface="GWLGBliss-Light"/>
              </a:rPr>
              <a:t>Canfuwyd bod</a:t>
            </a:r>
            <a:r>
              <a:rPr lang="en-GB"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b="1" spc="-20" dirty="0">
                <a:solidFill>
                  <a:srgbClr val="AC1324"/>
                </a:solidFill>
                <a:latin typeface="GWLG Bliss Bold"/>
                <a:cs typeface="GWLGBliss-Light"/>
              </a:rPr>
              <a:t>5</a:t>
            </a:r>
            <a:r>
              <a:rPr lang="en-GB" sz="900" b="1" spc="-20" dirty="0">
                <a:solidFill>
                  <a:srgbClr val="AC1324"/>
                </a:solidFill>
                <a:latin typeface="GWLG Bliss Bold"/>
                <a:cs typeface="GWLG Bliss Bold"/>
              </a:rPr>
              <a:t>00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AC1324"/>
                </a:solidFill>
                <a:latin typeface="GWLG Bliss Bold"/>
                <a:cs typeface="GWLG Bliss Bold"/>
              </a:rPr>
              <a:t>o fusnesau</a:t>
            </a:r>
            <a:r>
              <a:rPr lang="en-GB" sz="900" spc="-15" dirty="0">
                <a:solidFill>
                  <a:srgbClr val="4E575E"/>
                </a:solidFill>
                <a:latin typeface="GWLGBliss-Light"/>
                <a:cs typeface="GWLGBliss-Light"/>
              </a:rPr>
              <a:t> </a:t>
            </a:r>
            <a:r>
              <a:rPr lang="en-GB" sz="900" b="1" spc="-5" dirty="0">
                <a:solidFill>
                  <a:srgbClr val="AC1324"/>
                </a:solidFill>
                <a:latin typeface="GWLG Bliss Bold"/>
                <a:cs typeface="GWLG Bliss Bold"/>
              </a:rPr>
              <a:t>wedi torri deddfwriaeth iechyd a lles anifeiliaid</a:t>
            </a:r>
            <a:endParaRPr lang="en-GB" sz="900" dirty="0">
              <a:latin typeface="GWLG Bliss Regular"/>
              <a:cs typeface="GWLG Bliss Regular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710E9C3E-8E6E-2B4E-BAE4-890318DBA6EC}"/>
              </a:ext>
            </a:extLst>
          </p:cNvPr>
          <p:cNvSpPr/>
          <p:nvPr/>
        </p:nvSpPr>
        <p:spPr>
          <a:xfrm>
            <a:off x="400214" y="7459523"/>
            <a:ext cx="439283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/>
            <a:r>
              <a:rPr lang="en-GB" sz="1100" b="1" dirty="0">
                <a:solidFill>
                  <a:srgbClr val="DC3044"/>
                </a:solidFill>
                <a:latin typeface="GWLG Bliss Bold"/>
                <a:cs typeface="GWLG Bliss Bold"/>
              </a:rPr>
              <a:t>CEFNOGAETH SAFONAU MASNACH AR GYFER YMATEB COVID</a:t>
            </a:r>
            <a:endParaRPr lang="en-GB" sz="1100" dirty="0">
              <a:solidFill>
                <a:prstClr val="black"/>
              </a:solidFill>
              <a:latin typeface="GWLG Bliss Regular"/>
              <a:cs typeface="GWLG Bliss Regular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B11EF242-5F49-4244-AB01-AFA4E4AE2F71}"/>
              </a:ext>
            </a:extLst>
          </p:cNvPr>
          <p:cNvSpPr/>
          <p:nvPr/>
        </p:nvSpPr>
        <p:spPr>
          <a:xfrm>
            <a:off x="400214" y="7809041"/>
            <a:ext cx="5816436" cy="761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lvl="0"/>
            <a:r>
              <a:rPr lang="en-GB" sz="900" spc="-10" dirty="0">
                <a:solidFill>
                  <a:srgbClr val="4E575E"/>
                </a:solidFill>
                <a:latin typeface="GWLGBliss-Light"/>
                <a:cs typeface="GWLGBliss-Light"/>
              </a:rPr>
              <a:t>Roedd Safonau Masnach yn rhan allweddol o ymateb Covid awdurdodau lleol, ochr yn ochr â chydweithwyr eraill o fewn Gwasanaethau rheoleiddio. </a:t>
            </a:r>
            <a:endParaRPr lang="en-GB" sz="900" dirty="0">
              <a:solidFill>
                <a:prstClr val="black"/>
              </a:solidFill>
              <a:latin typeface="GWLGBliss-Light"/>
              <a:cs typeface="GWLGBliss-Light"/>
            </a:endParaRPr>
          </a:p>
          <a:p>
            <a:pPr marL="12700" lvl="0">
              <a:spcBef>
                <a:spcPts val="370"/>
              </a:spcBef>
            </a:pPr>
            <a:r>
              <a:rPr lang="en-GB" sz="900" b="1" spc="-10" dirty="0">
                <a:solidFill>
                  <a:srgbClr val="DC3044"/>
                </a:solidFill>
                <a:latin typeface="GWLG Bliss Bold"/>
                <a:cs typeface="GWLG Bliss Bold"/>
              </a:rPr>
              <a:t>Ymhlith yr ystadegau allweddol ar gyfer</a:t>
            </a:r>
            <a:r>
              <a:rPr lang="en-GB" sz="900" b="1" spc="-20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2020/21</a:t>
            </a:r>
            <a:r>
              <a:rPr lang="en-GB" sz="900" b="1" spc="-15" dirty="0">
                <a:solidFill>
                  <a:srgbClr val="DC3044"/>
                </a:solidFill>
                <a:latin typeface="GWLG Bliss Bold"/>
                <a:cs typeface="GWLG Bliss Bold"/>
              </a:rPr>
              <a:t> </a:t>
            </a:r>
            <a:r>
              <a:rPr lang="en-GB" sz="900" b="1" dirty="0">
                <a:solidFill>
                  <a:srgbClr val="DC3044"/>
                </a:solidFill>
                <a:latin typeface="GWLG Bliss Bold"/>
                <a:cs typeface="GWLG Bliss Bold"/>
              </a:rPr>
              <a:t>mae:</a:t>
            </a:r>
            <a:endParaRPr lang="en-GB" sz="900" dirty="0">
              <a:solidFill>
                <a:prstClr val="black"/>
              </a:solidFill>
              <a:latin typeface="GWLG Bliss Regular"/>
              <a:cs typeface="GWLG Bliss Regular"/>
            </a:endParaRPr>
          </a:p>
          <a:p>
            <a:pPr marL="12700" lvl="0">
              <a:spcBef>
                <a:spcPts val="505"/>
              </a:spcBef>
              <a:tabLst>
                <a:tab pos="3396615" algn="l"/>
              </a:tabLst>
            </a:pPr>
            <a:r>
              <a:rPr lang="en-GB" sz="900" b="1" dirty="0">
                <a:solidFill>
                  <a:srgbClr val="4E575E"/>
                </a:solidFill>
                <a:latin typeface="GWLG Bliss Bold"/>
                <a:cs typeface="GWLG Bliss Bold"/>
              </a:rPr>
              <a:t>Yng Nghymru:</a:t>
            </a:r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CB21B34-32B6-4856-8392-559866759A7E}"/>
              </a:ext>
            </a:extLst>
          </p:cNvPr>
          <p:cNvSpPr txBox="1"/>
          <p:nvPr/>
        </p:nvSpPr>
        <p:spPr>
          <a:xfrm>
            <a:off x="4293816" y="5092756"/>
            <a:ext cx="250097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dirty="0">
                <a:solidFill>
                  <a:srgbClr val="C00000"/>
                </a:solidFill>
                <a:latin typeface="GWLG Bliss Bold"/>
              </a:rPr>
              <a:t>Ymwelwyd ag ymron i 1,100 safle i wirio bod Isafbris Uned Alcohol ar gyfer gwerthiannau alcohol </a:t>
            </a:r>
            <a:r>
              <a:rPr lang="en-GB" sz="900" dirty="0">
                <a:latin typeface="GWLG Bliss Bold"/>
              </a:rPr>
              <a:t>ar waith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136B4ED-C356-495B-BDBF-E34A2EAB1C07}"/>
              </a:ext>
            </a:extLst>
          </p:cNvPr>
          <p:cNvSpPr txBox="1"/>
          <p:nvPr/>
        </p:nvSpPr>
        <p:spPr>
          <a:xfrm>
            <a:off x="4338462" y="5697902"/>
            <a:ext cx="23307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b="1" dirty="0">
                <a:solidFill>
                  <a:srgbClr val="C00000"/>
                </a:solidFill>
                <a:latin typeface="GWLG Bliss Bold"/>
              </a:rPr>
              <a:t>Atafaelwyd tobaco anghyfreithlon </a:t>
            </a:r>
            <a:r>
              <a:rPr lang="en-GB" sz="900" dirty="0">
                <a:latin typeface="GWLG Bliss Bold"/>
              </a:rPr>
              <a:t>o</a:t>
            </a:r>
            <a:r>
              <a:rPr lang="en-GB" sz="900" b="1" dirty="0">
                <a:solidFill>
                  <a:srgbClr val="C00000"/>
                </a:solidFill>
                <a:latin typeface="GWLG Bliss Bold"/>
              </a:rPr>
              <a:t> 48 safle </a:t>
            </a:r>
          </a:p>
        </p:txBody>
      </p:sp>
      <p:pic>
        <p:nvPicPr>
          <p:cNvPr id="57" name="Picture 56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0A09C8B3-2E5B-F74A-BEB7-1D374595085C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3650" y="10179404"/>
            <a:ext cx="1276449" cy="34889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TaxCatchAll xmlns="fc82c70a-e293-4623-afed-82c2ba6bf8a5" xsi:nil="true"/>
    <lcf76f155ced4ddcb4097134ff3c332f xmlns="168bffd6-abb7-4054-b6d2-460fd5ec1d1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CB68BE02545947867C6DBF14D67866" ma:contentTypeVersion="20" ma:contentTypeDescription="Create a new document." ma:contentTypeScope="" ma:versionID="24ca2b8ca8e79f95aa79581f1cbe7ae9">
  <xsd:schema xmlns:xsd="http://www.w3.org/2001/XMLSchema" xmlns:xs="http://www.w3.org/2001/XMLSchema" xmlns:p="http://schemas.microsoft.com/office/2006/metadata/properties" xmlns:ns1="http://schemas.microsoft.com/sharepoint/v3" xmlns:ns2="168bffd6-abb7-4054-b6d2-460fd5ec1d17" xmlns:ns3="fc82c70a-e293-4623-afed-82c2ba6bf8a5" targetNamespace="http://schemas.microsoft.com/office/2006/metadata/properties" ma:root="true" ma:fieldsID="42e63a475fea2f52219bec78c27f0e9a" ns1:_="" ns2:_="" ns3:_="">
    <xsd:import namespace="http://schemas.microsoft.com/sharepoint/v3"/>
    <xsd:import namespace="168bffd6-abb7-4054-b6d2-460fd5ec1d17"/>
    <xsd:import namespace="fc82c70a-e293-4623-afed-82c2ba6bf8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1:_ip_UnifiedCompliancePolicyProperties" minOccurs="0"/>
                <xsd:element ref="ns1:_ip_UnifiedCompliancePolicyUIAc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7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8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8bffd6-abb7-4054-b6d2-460fd5ec1d1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611f8721-a0c9-4a0b-a1d8-78688865388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82c70a-e293-4623-afed-82c2ba6bf8a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f3912944-935f-41db-bfa2-3e19835483c6}" ma:internalName="TaxCatchAll" ma:readOnly="false" ma:showField="CatchAllData" ma:web="fc82c70a-e293-4623-afed-82c2ba6bf8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0EC2BB9-C41F-4A4D-AD15-1A895D8A6D10}">
  <ds:schemaRefs>
    <ds:schemaRef ds:uri="http://www.w3.org/XML/1998/namespace"/>
    <ds:schemaRef ds:uri="http://purl.org/dc/elements/1.1/"/>
    <ds:schemaRef ds:uri="http://schemas.microsoft.com/office/2006/documentManagement/types"/>
    <ds:schemaRef ds:uri="http://schemas.microsoft.com/sharepoint/v3"/>
    <ds:schemaRef ds:uri="168bffd6-abb7-4054-b6d2-460fd5ec1d17"/>
    <ds:schemaRef ds:uri="http://purl.org/dc/dcmitype/"/>
    <ds:schemaRef ds:uri="fc82c70a-e293-4623-afed-82c2ba6bf8a5"/>
    <ds:schemaRef ds:uri="http://purl.org/dc/terms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DA450604-BFF2-493F-ADA3-710E45861FE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AAA0250-5D01-408C-BE6E-A359F61917F1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239</TotalTime>
  <Words>861</Words>
  <Application>Microsoft Office PowerPoint</Application>
  <PresentationFormat>Custom</PresentationFormat>
  <Paragraphs>50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Calibri</vt:lpstr>
      <vt:lpstr>GWLG Bliss Bold</vt:lpstr>
      <vt:lpstr>GWLG Bliss Regular</vt:lpstr>
      <vt:lpstr>GWLGBliss-Light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Wendy Martin</dc:creator>
  <cp:lastModifiedBy>Pauline Roberts</cp:lastModifiedBy>
  <cp:revision>23</cp:revision>
  <dcterms:created xsi:type="dcterms:W3CDTF">2021-10-22T09:59:52Z</dcterms:created>
  <dcterms:modified xsi:type="dcterms:W3CDTF">2021-11-26T09:00:11Z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2021-10-22T00:00:00Z</vt:filetime>
  </property>
  <property fmtid="{D5CDD505-2E9C-101B-9397-08002B2CF9AE}" pid="3" name="Creator">
    <vt:lpwstr>Adobe InDesign 16.4 (Macintosh)</vt:lpwstr>
  </property>
  <property fmtid="{D5CDD505-2E9C-101B-9397-08002B2CF9AE}" pid="4" name="LastSaved">
    <vt:filetime>2021-10-22T00:00:00Z</vt:filetime>
  </property>
  <property fmtid="{D5CDD505-2E9C-101B-9397-08002B2CF9AE}" pid="5" name="ContentTypeId">
    <vt:lpwstr>0x01010080CB68BE02545947867C6DBF14D67866</vt:lpwstr>
  </property>
  <property fmtid="{D5CDD505-2E9C-101B-9397-08002B2CF9AE}" pid="6" name="MediaServiceImageTags">
    <vt:lpwstr/>
  </property>
</Properties>
</file>