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1614" y="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7075985" y="10328688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913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52030" y="10157251"/>
            <a:ext cx="515432" cy="30154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669622" y="10306433"/>
            <a:ext cx="2333625" cy="162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122355" y="10304024"/>
            <a:ext cx="155575" cy="162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00494" y="2529002"/>
            <a:ext cx="6555740" cy="1320800"/>
          </a:xfrm>
          <a:custGeom>
            <a:avLst/>
            <a:gdLst/>
            <a:ahLst/>
            <a:cxnLst/>
            <a:rect l="l" t="t" r="r" b="b"/>
            <a:pathLst>
              <a:path w="6555740" h="1320800">
                <a:moveTo>
                  <a:pt x="6555498" y="0"/>
                </a:moveTo>
                <a:lnTo>
                  <a:pt x="0" y="0"/>
                </a:lnTo>
                <a:lnTo>
                  <a:pt x="0" y="1320266"/>
                </a:lnTo>
                <a:lnTo>
                  <a:pt x="6555498" y="1320266"/>
                </a:lnTo>
                <a:lnTo>
                  <a:pt x="6555498" y="0"/>
                </a:lnTo>
                <a:close/>
              </a:path>
            </a:pathLst>
          </a:custGeom>
          <a:solidFill>
            <a:srgbClr val="DC30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91299" y="451677"/>
            <a:ext cx="6356985" cy="758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644014">
              <a:lnSpc>
                <a:spcPct val="1000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Protecting</a:t>
            </a:r>
            <a:r>
              <a:rPr sz="1600" b="1" spc="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the</a:t>
            </a:r>
            <a:r>
              <a:rPr sz="1600" b="1" spc="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Public</a:t>
            </a:r>
            <a:r>
              <a:rPr sz="1600" b="1" spc="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and</a:t>
            </a:r>
            <a:r>
              <a:rPr sz="1600" b="1" spc="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Supporting</a:t>
            </a:r>
            <a:r>
              <a:rPr sz="1600" b="1" spc="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Business</a:t>
            </a:r>
            <a:r>
              <a:rPr sz="1600" b="1" spc="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spc="-50" dirty="0">
                <a:solidFill>
                  <a:srgbClr val="231F20"/>
                </a:solidFill>
                <a:latin typeface="Lato"/>
                <a:cs typeface="Lato"/>
              </a:rPr>
              <a:t>– </a:t>
            </a: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From</a:t>
            </a:r>
            <a:r>
              <a:rPr sz="1600" b="1" spc="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Pandemic</a:t>
            </a:r>
            <a:r>
              <a:rPr sz="1600" b="1" spc="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spc="-20" dirty="0">
                <a:solidFill>
                  <a:srgbClr val="231F20"/>
                </a:solidFill>
                <a:latin typeface="Lato"/>
                <a:cs typeface="Lato"/>
              </a:rPr>
              <a:t>Recovery</a:t>
            </a:r>
            <a:r>
              <a:rPr sz="1600" b="1" spc="-2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to</a:t>
            </a:r>
            <a:r>
              <a:rPr sz="1600" b="1" spc="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the</a:t>
            </a:r>
            <a:r>
              <a:rPr sz="1600" b="1" spc="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Cost</a:t>
            </a:r>
            <a:r>
              <a:rPr sz="1600" b="1" spc="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of</a:t>
            </a:r>
            <a:r>
              <a:rPr sz="1600" b="1" spc="-2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Living</a:t>
            </a:r>
            <a:r>
              <a:rPr sz="1600" b="1" spc="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Crisis</a:t>
            </a:r>
            <a:endParaRPr sz="1600">
              <a:latin typeface="Lato"/>
              <a:cs typeface="Lato"/>
            </a:endParaRPr>
          </a:p>
          <a:p>
            <a:pPr marL="46990">
              <a:lnSpc>
                <a:spcPct val="100000"/>
              </a:lnSpc>
              <a:spcBef>
                <a:spcPts val="484"/>
              </a:spcBef>
            </a:pP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The</a:t>
            </a:r>
            <a:r>
              <a:rPr sz="1200" spc="4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spc="-10" dirty="0">
                <a:solidFill>
                  <a:srgbClr val="838993"/>
                </a:solidFill>
                <a:latin typeface="Lato"/>
                <a:cs typeface="Lato"/>
              </a:rPr>
              <a:t>Impacts</a:t>
            </a:r>
            <a:r>
              <a:rPr sz="1200" spc="40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and</a:t>
            </a:r>
            <a:r>
              <a:rPr sz="1200" spc="4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Outcomes</a:t>
            </a:r>
            <a:r>
              <a:rPr sz="1200" spc="4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of</a:t>
            </a:r>
            <a:r>
              <a:rPr sz="1200" spc="20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Local</a:t>
            </a:r>
            <a:r>
              <a:rPr sz="1200" spc="1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spc="-25" dirty="0">
                <a:solidFill>
                  <a:srgbClr val="838993"/>
                </a:solidFill>
                <a:latin typeface="Lato"/>
                <a:cs typeface="Lato"/>
              </a:rPr>
              <a:t>Trading</a:t>
            </a:r>
            <a:r>
              <a:rPr sz="1200" spc="4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spc="-10" dirty="0">
                <a:solidFill>
                  <a:srgbClr val="838993"/>
                </a:solidFill>
                <a:latin typeface="Lato"/>
                <a:cs typeface="Lato"/>
              </a:rPr>
              <a:t>Standards</a:t>
            </a:r>
            <a:r>
              <a:rPr sz="1200" spc="4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Services</a:t>
            </a:r>
            <a:r>
              <a:rPr sz="1200" spc="4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2021/22</a:t>
            </a:r>
            <a:r>
              <a:rPr sz="1200" spc="4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in</a:t>
            </a:r>
            <a:r>
              <a:rPr sz="1200" spc="4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England</a:t>
            </a:r>
            <a:r>
              <a:rPr sz="1200" spc="4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and</a:t>
            </a:r>
            <a:r>
              <a:rPr sz="1200" spc="30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spc="-10" dirty="0">
                <a:solidFill>
                  <a:srgbClr val="838993"/>
                </a:solidFill>
                <a:latin typeface="Lato"/>
                <a:cs typeface="Lato"/>
              </a:rPr>
              <a:t>Wales</a:t>
            </a:r>
            <a:endParaRPr sz="1200">
              <a:latin typeface="Lato"/>
              <a:cs typeface="Lato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3999" y="1272140"/>
            <a:ext cx="6552565" cy="0"/>
          </a:xfrm>
          <a:custGeom>
            <a:avLst/>
            <a:gdLst/>
            <a:ahLst/>
            <a:cxnLst/>
            <a:rect l="l" t="t" r="r" b="b"/>
            <a:pathLst>
              <a:path w="6552565">
                <a:moveTo>
                  <a:pt x="0" y="0"/>
                </a:moveTo>
                <a:lnTo>
                  <a:pt x="6552006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06424" y="2884749"/>
            <a:ext cx="287591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210" marR="5080" indent="-144145">
              <a:lnSpc>
                <a:spcPct val="125000"/>
              </a:lnSpc>
              <a:spcBef>
                <a:spcPts val="100"/>
              </a:spcBef>
              <a:buSzPct val="87500"/>
              <a:buFont typeface="Lato"/>
              <a:buChar char="•"/>
              <a:tabLst>
                <a:tab pos="156845" algn="l"/>
              </a:tabLst>
            </a:pP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Prevented</a:t>
            </a:r>
            <a:r>
              <a:rPr sz="800" b="1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over</a:t>
            </a:r>
            <a:r>
              <a:rPr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£548</a:t>
            </a:r>
            <a:r>
              <a:rPr sz="800" b="1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million</a:t>
            </a:r>
            <a:r>
              <a:rPr sz="800" b="1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of</a:t>
            </a:r>
            <a:r>
              <a:rPr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detriment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,</a:t>
            </a:r>
            <a:r>
              <a:rPr sz="800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equating</a:t>
            </a:r>
            <a:r>
              <a:rPr sz="800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to</a:t>
            </a:r>
            <a:r>
              <a:rPr sz="800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£5.50</a:t>
            </a:r>
            <a:r>
              <a:rPr sz="800" spc="5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saved</a:t>
            </a:r>
            <a:r>
              <a:rPr sz="800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for every £1</a:t>
            </a:r>
            <a:r>
              <a:rPr sz="800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Lato"/>
                <a:cs typeface="Lato"/>
              </a:rPr>
              <a:t>spent</a:t>
            </a:r>
            <a:endParaRPr sz="800">
              <a:latin typeface="Lato"/>
              <a:cs typeface="Lat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6424" y="3189549"/>
            <a:ext cx="2860675" cy="554990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156210" indent="-144145">
              <a:lnSpc>
                <a:spcPct val="100000"/>
              </a:lnSpc>
              <a:spcBef>
                <a:spcPts val="620"/>
              </a:spcBef>
              <a:buSzPct val="87500"/>
              <a:buChar char="•"/>
              <a:tabLst>
                <a:tab pos="156845" algn="l"/>
              </a:tabLst>
            </a:pP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Saved</a:t>
            </a:r>
            <a:r>
              <a:rPr sz="800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scam</a:t>
            </a:r>
            <a:r>
              <a:rPr sz="800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victims</a:t>
            </a:r>
            <a:r>
              <a:rPr sz="800" b="1" spc="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almost</a:t>
            </a:r>
            <a:r>
              <a:rPr sz="800" b="1" spc="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£47</a:t>
            </a:r>
            <a:r>
              <a:rPr sz="800" b="1" spc="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million</a:t>
            </a:r>
            <a:endParaRPr sz="800">
              <a:latin typeface="Lato"/>
              <a:cs typeface="Lato"/>
            </a:endParaRPr>
          </a:p>
          <a:p>
            <a:pPr marL="156210" marR="5080" indent="-144145">
              <a:lnSpc>
                <a:spcPct val="125000"/>
              </a:lnSpc>
              <a:spcBef>
                <a:spcPts val="285"/>
              </a:spcBef>
              <a:buSzPct val="87500"/>
              <a:buFont typeface="Lato"/>
              <a:buChar char="•"/>
              <a:tabLst>
                <a:tab pos="156845" algn="l"/>
              </a:tabLst>
            </a:pP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Provided</a:t>
            </a:r>
            <a:r>
              <a:rPr sz="800" b="1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over</a:t>
            </a:r>
            <a:r>
              <a:rPr sz="800" b="1" spc="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26,000</a:t>
            </a:r>
            <a:r>
              <a:rPr sz="800" b="1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hours</a:t>
            </a:r>
            <a:r>
              <a:rPr sz="800" b="1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of</a:t>
            </a:r>
            <a:r>
              <a:rPr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advice</a:t>
            </a:r>
            <a:r>
              <a:rPr sz="800" b="1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to</a:t>
            </a:r>
            <a:r>
              <a:rPr sz="800" b="1" spc="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businesses</a:t>
            </a:r>
            <a:r>
              <a:rPr sz="800" b="1" spc="4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through</a:t>
            </a:r>
            <a:r>
              <a:rPr sz="800" spc="5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primary</a:t>
            </a:r>
            <a:r>
              <a:rPr sz="800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authority</a:t>
            </a:r>
            <a:r>
              <a:rPr sz="800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partnerships,</a:t>
            </a:r>
            <a:r>
              <a:rPr sz="800" spc="5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an</a:t>
            </a:r>
            <a:r>
              <a:rPr sz="800" spc="5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increase</a:t>
            </a:r>
            <a:r>
              <a:rPr sz="800" spc="5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of</a:t>
            </a:r>
            <a:r>
              <a:rPr sz="800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Lato"/>
                <a:cs typeface="Lato"/>
              </a:rPr>
              <a:t>23%</a:t>
            </a:r>
            <a:endParaRPr sz="800">
              <a:latin typeface="Lato"/>
              <a:cs typeface="Lato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66300" y="2910732"/>
            <a:ext cx="2858135" cy="8235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210" marR="5080" indent="-144145">
              <a:lnSpc>
                <a:spcPct val="125000"/>
              </a:lnSpc>
              <a:spcBef>
                <a:spcPts val="100"/>
              </a:spcBef>
              <a:buSzPct val="87500"/>
              <a:buFont typeface="Lato"/>
              <a:buChar char="•"/>
              <a:tabLst>
                <a:tab pos="156845" algn="l"/>
              </a:tabLst>
            </a:pP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Seen</a:t>
            </a:r>
            <a:r>
              <a:rPr sz="800" b="1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an</a:t>
            </a:r>
            <a:r>
              <a:rPr sz="800" b="1" spc="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increase</a:t>
            </a:r>
            <a:r>
              <a:rPr sz="800" b="1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in</a:t>
            </a:r>
            <a:r>
              <a:rPr sz="800" b="1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demand</a:t>
            </a:r>
            <a:r>
              <a:rPr sz="800" b="1" spc="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for the</a:t>
            </a:r>
            <a:r>
              <a:rPr sz="800" b="1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service</a:t>
            </a:r>
            <a:r>
              <a:rPr sz="800" b="1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compared</a:t>
            </a:r>
            <a:r>
              <a:rPr sz="800" spc="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Lato"/>
                <a:cs typeface="Lato"/>
              </a:rPr>
              <a:t>last</a:t>
            </a:r>
            <a:r>
              <a:rPr sz="800" spc="5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year</a:t>
            </a:r>
            <a:r>
              <a:rPr sz="800" spc="-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and</a:t>
            </a:r>
            <a:r>
              <a:rPr sz="800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22%</a:t>
            </a:r>
            <a:r>
              <a:rPr sz="800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higher than</a:t>
            </a:r>
            <a:r>
              <a:rPr sz="800" spc="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19-</a:t>
            </a:r>
            <a:r>
              <a:rPr sz="800" spc="-25" dirty="0">
                <a:solidFill>
                  <a:srgbClr val="FFFFFF"/>
                </a:solidFill>
                <a:latin typeface="Lato"/>
                <a:cs typeface="Lato"/>
              </a:rPr>
              <a:t>20</a:t>
            </a:r>
            <a:endParaRPr sz="800">
              <a:latin typeface="Lato"/>
              <a:cs typeface="Lato"/>
            </a:endParaRPr>
          </a:p>
          <a:p>
            <a:pPr marL="156210" marR="140335" indent="-144145">
              <a:lnSpc>
                <a:spcPct val="125000"/>
              </a:lnSpc>
              <a:spcBef>
                <a:spcPts val="280"/>
              </a:spcBef>
              <a:buSzPct val="87500"/>
              <a:buFont typeface="Lato"/>
              <a:buChar char="•"/>
              <a:tabLst>
                <a:tab pos="156845" algn="l"/>
              </a:tabLst>
            </a:pPr>
            <a:r>
              <a:rPr sz="800" b="1" spc="-20" dirty="0">
                <a:solidFill>
                  <a:srgbClr val="FFFFFF"/>
                </a:solidFill>
                <a:latin typeface="Lato"/>
                <a:cs typeface="Lato"/>
              </a:rPr>
              <a:t>Carried</a:t>
            </a:r>
            <a:r>
              <a:rPr sz="800" b="1" spc="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out</a:t>
            </a:r>
            <a:r>
              <a:rPr sz="800" b="1" spc="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over</a:t>
            </a:r>
            <a:r>
              <a:rPr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58,000</a:t>
            </a:r>
            <a:r>
              <a:rPr sz="800" b="1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compliance</a:t>
            </a:r>
            <a:r>
              <a:rPr sz="800" b="1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checks</a:t>
            </a:r>
            <a:r>
              <a:rPr sz="800" b="1" spc="4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to</a:t>
            </a:r>
            <a:r>
              <a:rPr sz="800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ensure</a:t>
            </a:r>
            <a:r>
              <a:rPr sz="800" spc="5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businesses</a:t>
            </a:r>
            <a:r>
              <a:rPr sz="800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meet</a:t>
            </a:r>
            <a:r>
              <a:rPr sz="800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their</a:t>
            </a:r>
            <a:r>
              <a:rPr sz="800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legal</a:t>
            </a:r>
            <a:r>
              <a:rPr sz="800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responsibilities</a:t>
            </a:r>
            <a:r>
              <a:rPr sz="800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and</a:t>
            </a:r>
            <a:r>
              <a:rPr sz="800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to</a:t>
            </a:r>
            <a:r>
              <a:rPr sz="800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provide</a:t>
            </a:r>
            <a:r>
              <a:rPr sz="800" spc="5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them</a:t>
            </a:r>
            <a:r>
              <a:rPr sz="800" spc="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with</a:t>
            </a:r>
            <a:r>
              <a:rPr sz="800" spc="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advice</a:t>
            </a:r>
            <a:r>
              <a:rPr sz="800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on</a:t>
            </a:r>
            <a:r>
              <a:rPr sz="800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Lato"/>
                <a:cs typeface="Lato"/>
              </a:rPr>
              <a:t>site</a:t>
            </a:r>
            <a:endParaRPr sz="800">
              <a:latin typeface="Lato"/>
              <a:cs typeface="Lato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1299" y="1305754"/>
            <a:ext cx="6528434" cy="1477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 Association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Chief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Officers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(ACTSO)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created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Impacts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Outcomes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Framework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2018/19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provide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national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data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England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Wales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on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work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done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by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local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Services.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fourth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report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document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contains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summary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highlights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 work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done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2021/22.</a:t>
            </a:r>
            <a:endParaRPr sz="800">
              <a:latin typeface="Lato"/>
              <a:cs typeface="Lato"/>
            </a:endParaRPr>
          </a:p>
          <a:p>
            <a:pPr marL="12700" marR="70485">
              <a:lnSpc>
                <a:spcPct val="125000"/>
              </a:lnSpc>
              <a:spcBef>
                <a:spcPts val="565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year,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across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all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areas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work,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risks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associated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with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cost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living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crisis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consumers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businesses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apparent.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need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effective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level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playing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field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legitimate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going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crucial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keep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them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afloat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difficult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times.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Risks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consumers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around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safety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cheap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illicit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goods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false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claims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relating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prices,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costs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energy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efficiency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growing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impact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losing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money to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scammers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bigger than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ever.</a:t>
            </a:r>
            <a:endParaRPr sz="800">
              <a:latin typeface="Lato"/>
              <a:cs typeface="Lato"/>
            </a:endParaRPr>
          </a:p>
          <a:p>
            <a:pPr>
              <a:lnSpc>
                <a:spcPct val="100000"/>
              </a:lnSpc>
            </a:pPr>
            <a:endParaRPr sz="1250">
              <a:latin typeface="Lato"/>
              <a:cs typeface="Lato"/>
            </a:endParaRPr>
          </a:p>
          <a:p>
            <a:pPr marL="215900">
              <a:lnSpc>
                <a:spcPct val="100000"/>
              </a:lnSpc>
            </a:pP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In</a:t>
            </a:r>
            <a:r>
              <a:rPr sz="800" b="1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2021/22</a:t>
            </a:r>
            <a:r>
              <a:rPr sz="800" b="1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local</a:t>
            </a:r>
            <a:r>
              <a:rPr sz="800" b="1" spc="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25" dirty="0">
                <a:solidFill>
                  <a:srgbClr val="FFFFFF"/>
                </a:solidFill>
                <a:latin typeface="Lato"/>
                <a:cs typeface="Lato"/>
              </a:rPr>
              <a:t>Trading</a:t>
            </a:r>
            <a:r>
              <a:rPr sz="800" b="1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Standards</a:t>
            </a:r>
            <a:r>
              <a:rPr sz="800" b="1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Services</a:t>
            </a:r>
            <a:r>
              <a:rPr sz="800" b="1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20" dirty="0">
                <a:solidFill>
                  <a:srgbClr val="FFFFFF"/>
                </a:solidFill>
                <a:latin typeface="Lato"/>
                <a:cs typeface="Lato"/>
              </a:rPr>
              <a:t>have:</a:t>
            </a:r>
            <a:endParaRPr sz="800">
              <a:latin typeface="Lato"/>
              <a:cs typeface="Lato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04000" y="3954178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4000" y="4309672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91299" y="4039168"/>
            <a:ext cx="6259830" cy="1040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20" dirty="0">
                <a:solidFill>
                  <a:srgbClr val="DC3044"/>
                </a:solidFill>
                <a:latin typeface="Lato"/>
                <a:cs typeface="Lato"/>
              </a:rPr>
              <a:t>TACKLING</a:t>
            </a:r>
            <a:r>
              <a:rPr sz="1100" b="1" spc="3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DETRIMENT</a:t>
            </a:r>
            <a:r>
              <a:rPr sz="1100" b="1" spc="-2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AND</a:t>
            </a:r>
            <a:r>
              <a:rPr sz="1100" b="1" spc="3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PREVENTING</a:t>
            </a:r>
            <a:r>
              <a:rPr sz="1100" b="1" spc="4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20" dirty="0">
                <a:solidFill>
                  <a:srgbClr val="DC3044"/>
                </a:solidFill>
                <a:latin typeface="Lato"/>
                <a:cs typeface="Lato"/>
              </a:rPr>
              <a:t>HARM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00">
              <a:latin typeface="Lato"/>
              <a:cs typeface="Lato"/>
            </a:endParaRPr>
          </a:p>
          <a:p>
            <a:pPr marL="12700" marR="5080">
              <a:lnSpc>
                <a:spcPct val="114599"/>
              </a:lnSpc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One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key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functions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prevent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consumer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detriment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(financial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non-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financial),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tackle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criminal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behaviour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leads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support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victims. The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Government’s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2022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Consumer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Protection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Study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estimated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there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was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£54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billion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unaddressed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detriment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across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Great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Britain.</a:t>
            </a:r>
            <a:endParaRPr sz="800">
              <a:latin typeface="Lato"/>
              <a:cs typeface="Lato"/>
            </a:endParaRPr>
          </a:p>
          <a:p>
            <a:pPr>
              <a:lnSpc>
                <a:spcPct val="100000"/>
              </a:lnSpc>
            </a:pPr>
            <a:endParaRPr sz="900">
              <a:latin typeface="Lato"/>
              <a:cs typeface="Lato"/>
            </a:endParaRPr>
          </a:p>
          <a:p>
            <a:pPr marL="12700">
              <a:lnSpc>
                <a:spcPct val="100000"/>
              </a:lnSpc>
            </a:pP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Key</a:t>
            </a:r>
            <a:r>
              <a:rPr sz="800" b="1" spc="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statistics</a:t>
            </a:r>
            <a:r>
              <a:rPr sz="800" b="1" spc="3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for</a:t>
            </a:r>
            <a:r>
              <a:rPr sz="800" b="1" spc="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2021/22</a:t>
            </a:r>
            <a:r>
              <a:rPr sz="800" b="1" spc="3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included:</a:t>
            </a:r>
            <a:endParaRPr sz="800">
              <a:latin typeface="Lato"/>
              <a:cs typeface="Lato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87299" y="5300562"/>
            <a:ext cx="175069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714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defendants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prosecuted</a:t>
            </a:r>
            <a:endParaRPr sz="800">
              <a:latin typeface="Lato"/>
              <a:cs typeface="Lato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87299" y="5638482"/>
            <a:ext cx="270065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Prison</a:t>
            </a:r>
            <a:r>
              <a:rPr sz="800" b="1" spc="2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sentences</a:t>
            </a:r>
            <a:r>
              <a:rPr sz="800" b="1" spc="3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251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years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handed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down.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includes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both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immediate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suspended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sentences</a:t>
            </a:r>
            <a:endParaRPr sz="800">
              <a:latin typeface="Lato"/>
              <a:cs typeface="Lato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87299" y="6159281"/>
            <a:ext cx="1689100" cy="33020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Defendants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ordered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pay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endParaRPr sz="800">
              <a:latin typeface="Lato"/>
              <a:cs typeface="Lato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£7.5</a:t>
            </a:r>
            <a:r>
              <a:rPr sz="800" b="1" spc="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million</a:t>
            </a:r>
            <a:r>
              <a:rPr sz="800" b="1" spc="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in</a:t>
            </a:r>
            <a:r>
              <a:rPr sz="800" b="1" spc="3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Proceeds</a:t>
            </a:r>
            <a:r>
              <a:rPr sz="800" b="1" spc="3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of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Crime</a:t>
            </a:r>
            <a:endParaRPr sz="800">
              <a:latin typeface="Lato"/>
              <a:cs typeface="Lato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71299" y="5229757"/>
            <a:ext cx="2660650" cy="33020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Local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provided</a:t>
            </a:r>
            <a:r>
              <a:rPr sz="800" spc="2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support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endParaRPr sz="800">
              <a:latin typeface="Lato"/>
              <a:cs typeface="Lato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17,600</a:t>
            </a:r>
            <a:r>
              <a:rPr sz="800" b="1" spc="2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scam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victims</a:t>
            </a:r>
            <a:endParaRPr sz="800">
              <a:latin typeface="Lato"/>
              <a:cs typeface="Lato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71299" y="5750557"/>
            <a:ext cx="275907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Work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disrupt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mass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marketing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fraud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mailings,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stop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outgoing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payments,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mail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etc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saved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consumers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over</a:t>
            </a:r>
            <a:r>
              <a:rPr sz="8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£46.6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million</a:t>
            </a:r>
            <a:endParaRPr sz="800">
              <a:latin typeface="Lato"/>
              <a:cs typeface="Lato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271299" y="6271357"/>
            <a:ext cx="182689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£3.8</a:t>
            </a:r>
            <a:r>
              <a:rPr sz="800" b="1" spc="3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million</a:t>
            </a:r>
            <a:r>
              <a:rPr sz="800" b="1" spc="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compensation</a:t>
            </a:r>
            <a:r>
              <a:rPr sz="800" b="1" spc="4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being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awarded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 victims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by 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courts</a:t>
            </a:r>
            <a:endParaRPr sz="800">
              <a:latin typeface="Lato"/>
              <a:cs typeface="Lato"/>
            </a:endParaRPr>
          </a:p>
        </p:txBody>
      </p:sp>
      <p:pic>
        <p:nvPicPr>
          <p:cNvPr id="18" name="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246" y="6848881"/>
            <a:ext cx="6555511" cy="3079407"/>
          </a:xfrm>
          <a:prstGeom prst="rect">
            <a:avLst/>
          </a:prstGeom>
        </p:spPr>
      </p:pic>
      <p:sp>
        <p:nvSpPr>
          <p:cNvPr id="19" name="object 19"/>
          <p:cNvSpPr/>
          <p:nvPr/>
        </p:nvSpPr>
        <p:spPr>
          <a:xfrm>
            <a:off x="525729" y="5226138"/>
            <a:ext cx="277495" cy="269240"/>
          </a:xfrm>
          <a:custGeom>
            <a:avLst/>
            <a:gdLst/>
            <a:ahLst/>
            <a:cxnLst/>
            <a:rect l="l" t="t" r="r" b="b"/>
            <a:pathLst>
              <a:path w="277495" h="269239">
                <a:moveTo>
                  <a:pt x="204076" y="89509"/>
                </a:moveTo>
                <a:lnTo>
                  <a:pt x="168097" y="55168"/>
                </a:lnTo>
                <a:lnTo>
                  <a:pt x="165569" y="55168"/>
                </a:lnTo>
                <a:lnTo>
                  <a:pt x="162445" y="58140"/>
                </a:lnTo>
                <a:lnTo>
                  <a:pt x="162445" y="60553"/>
                </a:lnTo>
                <a:lnTo>
                  <a:pt x="196862" y="93408"/>
                </a:lnTo>
                <a:lnTo>
                  <a:pt x="197637" y="94157"/>
                </a:lnTo>
                <a:lnTo>
                  <a:pt x="198666" y="94526"/>
                </a:lnTo>
                <a:lnTo>
                  <a:pt x="200710" y="94526"/>
                </a:lnTo>
                <a:lnTo>
                  <a:pt x="201726" y="94157"/>
                </a:lnTo>
                <a:lnTo>
                  <a:pt x="204076" y="91922"/>
                </a:lnTo>
                <a:lnTo>
                  <a:pt x="204076" y="89509"/>
                </a:lnTo>
                <a:close/>
              </a:path>
              <a:path w="277495" h="269239">
                <a:moveTo>
                  <a:pt x="261848" y="111455"/>
                </a:moveTo>
                <a:lnTo>
                  <a:pt x="257378" y="106870"/>
                </a:lnTo>
                <a:lnTo>
                  <a:pt x="254254" y="103682"/>
                </a:lnTo>
                <a:lnTo>
                  <a:pt x="253111" y="102984"/>
                </a:lnTo>
                <a:lnTo>
                  <a:pt x="253111" y="113690"/>
                </a:lnTo>
                <a:lnTo>
                  <a:pt x="252933" y="118452"/>
                </a:lnTo>
                <a:lnTo>
                  <a:pt x="201866" y="167195"/>
                </a:lnTo>
                <a:lnTo>
                  <a:pt x="196875" y="167360"/>
                </a:lnTo>
                <a:lnTo>
                  <a:pt x="192811" y="163753"/>
                </a:lnTo>
                <a:lnTo>
                  <a:pt x="192100" y="162674"/>
                </a:lnTo>
                <a:lnTo>
                  <a:pt x="191211" y="160058"/>
                </a:lnTo>
                <a:lnTo>
                  <a:pt x="190550" y="158737"/>
                </a:lnTo>
                <a:lnTo>
                  <a:pt x="189738" y="157518"/>
                </a:lnTo>
                <a:lnTo>
                  <a:pt x="195389" y="152120"/>
                </a:lnTo>
                <a:lnTo>
                  <a:pt x="242785" y="106870"/>
                </a:lnTo>
                <a:lnTo>
                  <a:pt x="244068" y="107645"/>
                </a:lnTo>
                <a:lnTo>
                  <a:pt x="245452" y="108267"/>
                </a:lnTo>
                <a:lnTo>
                  <a:pt x="248196" y="109118"/>
                </a:lnTo>
                <a:lnTo>
                  <a:pt x="249326" y="109804"/>
                </a:lnTo>
                <a:lnTo>
                  <a:pt x="253111" y="113690"/>
                </a:lnTo>
                <a:lnTo>
                  <a:pt x="253111" y="102984"/>
                </a:lnTo>
                <a:lnTo>
                  <a:pt x="251929" y="102260"/>
                </a:lnTo>
                <a:lnTo>
                  <a:pt x="246265" y="100507"/>
                </a:lnTo>
                <a:lnTo>
                  <a:pt x="243801" y="98158"/>
                </a:lnTo>
                <a:lnTo>
                  <a:pt x="241973" y="92748"/>
                </a:lnTo>
                <a:lnTo>
                  <a:pt x="241757" y="92417"/>
                </a:lnTo>
                <a:lnTo>
                  <a:pt x="240487" y="90538"/>
                </a:lnTo>
                <a:lnTo>
                  <a:pt x="237147" y="87566"/>
                </a:lnTo>
                <a:lnTo>
                  <a:pt x="237147" y="101473"/>
                </a:lnTo>
                <a:lnTo>
                  <a:pt x="184086" y="152120"/>
                </a:lnTo>
                <a:lnTo>
                  <a:pt x="182803" y="151345"/>
                </a:lnTo>
                <a:lnTo>
                  <a:pt x="181419" y="150723"/>
                </a:lnTo>
                <a:lnTo>
                  <a:pt x="178676" y="149872"/>
                </a:lnTo>
                <a:lnTo>
                  <a:pt x="177546" y="149186"/>
                </a:lnTo>
                <a:lnTo>
                  <a:pt x="173774" y="145313"/>
                </a:lnTo>
                <a:lnTo>
                  <a:pt x="173951" y="140550"/>
                </a:lnTo>
                <a:lnTo>
                  <a:pt x="184861" y="130136"/>
                </a:lnTo>
                <a:lnTo>
                  <a:pt x="223545" y="93192"/>
                </a:lnTo>
                <a:lnTo>
                  <a:pt x="225691" y="92417"/>
                </a:lnTo>
                <a:lnTo>
                  <a:pt x="229717" y="92417"/>
                </a:lnTo>
                <a:lnTo>
                  <a:pt x="231609" y="93052"/>
                </a:lnTo>
                <a:lnTo>
                  <a:pt x="234061" y="95237"/>
                </a:lnTo>
                <a:lnTo>
                  <a:pt x="234784" y="96316"/>
                </a:lnTo>
                <a:lnTo>
                  <a:pt x="235673" y="98933"/>
                </a:lnTo>
                <a:lnTo>
                  <a:pt x="236334" y="100253"/>
                </a:lnTo>
                <a:lnTo>
                  <a:pt x="237147" y="101473"/>
                </a:lnTo>
                <a:lnTo>
                  <a:pt x="237147" y="87566"/>
                </a:lnTo>
                <a:lnTo>
                  <a:pt x="236029" y="86563"/>
                </a:lnTo>
                <a:lnTo>
                  <a:pt x="233553" y="84366"/>
                </a:lnTo>
                <a:lnTo>
                  <a:pt x="226161" y="83667"/>
                </a:lnTo>
                <a:lnTo>
                  <a:pt x="220294" y="86563"/>
                </a:lnTo>
                <a:lnTo>
                  <a:pt x="214109" y="80670"/>
                </a:lnTo>
                <a:lnTo>
                  <a:pt x="214109" y="91427"/>
                </a:lnTo>
                <a:lnTo>
                  <a:pt x="173558" y="130136"/>
                </a:lnTo>
                <a:lnTo>
                  <a:pt x="168351" y="125158"/>
                </a:lnTo>
                <a:lnTo>
                  <a:pt x="151396" y="108978"/>
                </a:lnTo>
                <a:lnTo>
                  <a:pt x="151396" y="119761"/>
                </a:lnTo>
                <a:lnTo>
                  <a:pt x="19710" y="245465"/>
                </a:lnTo>
                <a:lnTo>
                  <a:pt x="14058" y="245465"/>
                </a:lnTo>
                <a:lnTo>
                  <a:pt x="7112" y="238823"/>
                </a:lnTo>
                <a:lnTo>
                  <a:pt x="7112" y="233438"/>
                </a:lnTo>
                <a:lnTo>
                  <a:pt x="138798" y="107734"/>
                </a:lnTo>
                <a:lnTo>
                  <a:pt x="151396" y="119761"/>
                </a:lnTo>
                <a:lnTo>
                  <a:pt x="151396" y="108978"/>
                </a:lnTo>
                <a:lnTo>
                  <a:pt x="150101" y="107734"/>
                </a:lnTo>
                <a:lnTo>
                  <a:pt x="130632" y="89154"/>
                </a:lnTo>
                <a:lnTo>
                  <a:pt x="125526" y="84277"/>
                </a:lnTo>
                <a:lnTo>
                  <a:pt x="125742" y="84074"/>
                </a:lnTo>
                <a:lnTo>
                  <a:pt x="166065" y="45580"/>
                </a:lnTo>
                <a:lnTo>
                  <a:pt x="214109" y="91427"/>
                </a:lnTo>
                <a:lnTo>
                  <a:pt x="214109" y="80670"/>
                </a:lnTo>
                <a:lnTo>
                  <a:pt x="177368" y="45580"/>
                </a:lnTo>
                <a:lnTo>
                  <a:pt x="171170" y="39662"/>
                </a:lnTo>
                <a:lnTo>
                  <a:pt x="174193" y="34061"/>
                </a:lnTo>
                <a:lnTo>
                  <a:pt x="173469" y="27012"/>
                </a:lnTo>
                <a:lnTo>
                  <a:pt x="170129" y="23583"/>
                </a:lnTo>
                <a:lnTo>
                  <a:pt x="167005" y="20396"/>
                </a:lnTo>
                <a:lnTo>
                  <a:pt x="165862" y="19697"/>
                </a:lnTo>
                <a:lnTo>
                  <a:pt x="165862" y="30403"/>
                </a:lnTo>
                <a:lnTo>
                  <a:pt x="165671" y="35166"/>
                </a:lnTo>
                <a:lnTo>
                  <a:pt x="114617" y="83908"/>
                </a:lnTo>
                <a:lnTo>
                  <a:pt x="109626" y="84074"/>
                </a:lnTo>
                <a:lnTo>
                  <a:pt x="105562" y="80467"/>
                </a:lnTo>
                <a:lnTo>
                  <a:pt x="104838" y="79400"/>
                </a:lnTo>
                <a:lnTo>
                  <a:pt x="103949" y="76771"/>
                </a:lnTo>
                <a:lnTo>
                  <a:pt x="103289" y="75450"/>
                </a:lnTo>
                <a:lnTo>
                  <a:pt x="102489" y="74231"/>
                </a:lnTo>
                <a:lnTo>
                  <a:pt x="108140" y="68834"/>
                </a:lnTo>
                <a:lnTo>
                  <a:pt x="155536" y="23583"/>
                </a:lnTo>
                <a:lnTo>
                  <a:pt x="156819" y="24358"/>
                </a:lnTo>
                <a:lnTo>
                  <a:pt x="158203" y="24993"/>
                </a:lnTo>
                <a:lnTo>
                  <a:pt x="160947" y="25844"/>
                </a:lnTo>
                <a:lnTo>
                  <a:pt x="162077" y="26530"/>
                </a:lnTo>
                <a:lnTo>
                  <a:pt x="165862" y="30403"/>
                </a:lnTo>
                <a:lnTo>
                  <a:pt x="165862" y="19697"/>
                </a:lnTo>
                <a:lnTo>
                  <a:pt x="164680" y="18973"/>
                </a:lnTo>
                <a:lnTo>
                  <a:pt x="159016" y="17233"/>
                </a:lnTo>
                <a:lnTo>
                  <a:pt x="156552" y="14884"/>
                </a:lnTo>
                <a:lnTo>
                  <a:pt x="154724" y="9474"/>
                </a:lnTo>
                <a:lnTo>
                  <a:pt x="154495" y="9131"/>
                </a:lnTo>
                <a:lnTo>
                  <a:pt x="153238" y="7251"/>
                </a:lnTo>
                <a:lnTo>
                  <a:pt x="149885" y="4279"/>
                </a:lnTo>
                <a:lnTo>
                  <a:pt x="149885" y="18199"/>
                </a:lnTo>
                <a:lnTo>
                  <a:pt x="96837" y="68834"/>
                </a:lnTo>
                <a:lnTo>
                  <a:pt x="95554" y="68059"/>
                </a:lnTo>
                <a:lnTo>
                  <a:pt x="94170" y="67437"/>
                </a:lnTo>
                <a:lnTo>
                  <a:pt x="91427" y="66586"/>
                </a:lnTo>
                <a:lnTo>
                  <a:pt x="90297" y="65900"/>
                </a:lnTo>
                <a:lnTo>
                  <a:pt x="86512" y="62026"/>
                </a:lnTo>
                <a:lnTo>
                  <a:pt x="86702" y="57264"/>
                </a:lnTo>
                <a:lnTo>
                  <a:pt x="136296" y="9918"/>
                </a:lnTo>
                <a:lnTo>
                  <a:pt x="138442" y="9131"/>
                </a:lnTo>
                <a:lnTo>
                  <a:pt x="142468" y="9131"/>
                </a:lnTo>
                <a:lnTo>
                  <a:pt x="144360" y="9779"/>
                </a:lnTo>
                <a:lnTo>
                  <a:pt x="146812" y="11963"/>
                </a:lnTo>
                <a:lnTo>
                  <a:pt x="147535" y="13030"/>
                </a:lnTo>
                <a:lnTo>
                  <a:pt x="148424" y="15659"/>
                </a:lnTo>
                <a:lnTo>
                  <a:pt x="149085" y="16979"/>
                </a:lnTo>
                <a:lnTo>
                  <a:pt x="149885" y="18199"/>
                </a:lnTo>
                <a:lnTo>
                  <a:pt x="149885" y="4279"/>
                </a:lnTo>
                <a:lnTo>
                  <a:pt x="145084" y="0"/>
                </a:lnTo>
                <a:lnTo>
                  <a:pt x="135115" y="254"/>
                </a:lnTo>
                <a:lnTo>
                  <a:pt x="78041" y="54737"/>
                </a:lnTo>
                <a:lnTo>
                  <a:pt x="77774" y="64249"/>
                </a:lnTo>
                <a:lnTo>
                  <a:pt x="85369" y="72034"/>
                </a:lnTo>
                <a:lnTo>
                  <a:pt x="87693" y="73444"/>
                </a:lnTo>
                <a:lnTo>
                  <a:pt x="93357" y="75196"/>
                </a:lnTo>
                <a:lnTo>
                  <a:pt x="95821" y="77546"/>
                </a:lnTo>
                <a:lnTo>
                  <a:pt x="97650" y="82956"/>
                </a:lnTo>
                <a:lnTo>
                  <a:pt x="99136" y="85178"/>
                </a:lnTo>
                <a:lnTo>
                  <a:pt x="104089" y="89585"/>
                </a:lnTo>
                <a:lnTo>
                  <a:pt x="107950" y="90893"/>
                </a:lnTo>
                <a:lnTo>
                  <a:pt x="114401" y="90893"/>
                </a:lnTo>
                <a:lnTo>
                  <a:pt x="116992" y="90309"/>
                </a:lnTo>
                <a:lnTo>
                  <a:pt x="119329" y="89154"/>
                </a:lnTo>
                <a:lnTo>
                  <a:pt x="133146" y="102349"/>
                </a:lnTo>
                <a:lnTo>
                  <a:pt x="4940" y="224726"/>
                </a:lnTo>
                <a:lnTo>
                  <a:pt x="1231" y="230060"/>
                </a:lnTo>
                <a:lnTo>
                  <a:pt x="0" y="236131"/>
                </a:lnTo>
                <a:lnTo>
                  <a:pt x="1231" y="242214"/>
                </a:lnTo>
                <a:lnTo>
                  <a:pt x="4940" y="247535"/>
                </a:lnTo>
                <a:lnTo>
                  <a:pt x="8229" y="250685"/>
                </a:lnTo>
                <a:lnTo>
                  <a:pt x="12560" y="252260"/>
                </a:lnTo>
                <a:lnTo>
                  <a:pt x="21221" y="252260"/>
                </a:lnTo>
                <a:lnTo>
                  <a:pt x="25539" y="250685"/>
                </a:lnTo>
                <a:lnTo>
                  <a:pt x="31013" y="245465"/>
                </a:lnTo>
                <a:lnTo>
                  <a:pt x="157048" y="125158"/>
                </a:lnTo>
                <a:lnTo>
                  <a:pt x="168452" y="136042"/>
                </a:lnTo>
                <a:lnTo>
                  <a:pt x="165430" y="141643"/>
                </a:lnTo>
                <a:lnTo>
                  <a:pt x="166166" y="148704"/>
                </a:lnTo>
                <a:lnTo>
                  <a:pt x="172618" y="155321"/>
                </a:lnTo>
                <a:lnTo>
                  <a:pt x="174942" y="156730"/>
                </a:lnTo>
                <a:lnTo>
                  <a:pt x="180619" y="158483"/>
                </a:lnTo>
                <a:lnTo>
                  <a:pt x="183070" y="160832"/>
                </a:lnTo>
                <a:lnTo>
                  <a:pt x="184899" y="166243"/>
                </a:lnTo>
                <a:lnTo>
                  <a:pt x="186385" y="168465"/>
                </a:lnTo>
                <a:lnTo>
                  <a:pt x="191338" y="172859"/>
                </a:lnTo>
                <a:lnTo>
                  <a:pt x="195199" y="174180"/>
                </a:lnTo>
                <a:lnTo>
                  <a:pt x="203238" y="174180"/>
                </a:lnTo>
                <a:lnTo>
                  <a:pt x="207441" y="172656"/>
                </a:lnTo>
                <a:lnTo>
                  <a:pt x="212991" y="167360"/>
                </a:lnTo>
                <a:lnTo>
                  <a:pt x="261581" y="120967"/>
                </a:lnTo>
                <a:lnTo>
                  <a:pt x="261848" y="111455"/>
                </a:lnTo>
                <a:close/>
              </a:path>
              <a:path w="277495" h="269239">
                <a:moveTo>
                  <a:pt x="277037" y="267347"/>
                </a:moveTo>
                <a:lnTo>
                  <a:pt x="277025" y="261429"/>
                </a:lnTo>
                <a:lnTo>
                  <a:pt x="277025" y="252806"/>
                </a:lnTo>
                <a:lnTo>
                  <a:pt x="277025" y="248170"/>
                </a:lnTo>
                <a:lnTo>
                  <a:pt x="276758" y="247357"/>
                </a:lnTo>
                <a:lnTo>
                  <a:pt x="275005" y="245186"/>
                </a:lnTo>
                <a:lnTo>
                  <a:pt x="269049" y="237769"/>
                </a:lnTo>
                <a:lnTo>
                  <a:pt x="269049" y="252806"/>
                </a:lnTo>
                <a:lnTo>
                  <a:pt x="269049" y="261429"/>
                </a:lnTo>
                <a:lnTo>
                  <a:pt x="131051" y="261429"/>
                </a:lnTo>
                <a:lnTo>
                  <a:pt x="131051" y="252806"/>
                </a:lnTo>
                <a:lnTo>
                  <a:pt x="269049" y="252806"/>
                </a:lnTo>
                <a:lnTo>
                  <a:pt x="269049" y="237769"/>
                </a:lnTo>
                <a:lnTo>
                  <a:pt x="264947" y="232651"/>
                </a:lnTo>
                <a:lnTo>
                  <a:pt x="264947" y="245186"/>
                </a:lnTo>
                <a:lnTo>
                  <a:pt x="135140" y="245186"/>
                </a:lnTo>
                <a:lnTo>
                  <a:pt x="146100" y="231521"/>
                </a:lnTo>
                <a:lnTo>
                  <a:pt x="253987" y="231521"/>
                </a:lnTo>
                <a:lnTo>
                  <a:pt x="264947" y="245186"/>
                </a:lnTo>
                <a:lnTo>
                  <a:pt x="264947" y="232651"/>
                </a:lnTo>
                <a:lnTo>
                  <a:pt x="264045" y="231521"/>
                </a:lnTo>
                <a:lnTo>
                  <a:pt x="259956" y="226415"/>
                </a:lnTo>
                <a:lnTo>
                  <a:pt x="259956" y="223888"/>
                </a:lnTo>
                <a:lnTo>
                  <a:pt x="259956" y="220954"/>
                </a:lnTo>
                <a:lnTo>
                  <a:pt x="259956" y="215036"/>
                </a:lnTo>
                <a:lnTo>
                  <a:pt x="258165" y="213334"/>
                </a:lnTo>
                <a:lnTo>
                  <a:pt x="251968" y="213334"/>
                </a:lnTo>
                <a:lnTo>
                  <a:pt x="251968" y="220954"/>
                </a:lnTo>
                <a:lnTo>
                  <a:pt x="251968" y="223888"/>
                </a:lnTo>
                <a:lnTo>
                  <a:pt x="148120" y="223888"/>
                </a:lnTo>
                <a:lnTo>
                  <a:pt x="148120" y="220954"/>
                </a:lnTo>
                <a:lnTo>
                  <a:pt x="251968" y="220954"/>
                </a:lnTo>
                <a:lnTo>
                  <a:pt x="251968" y="213334"/>
                </a:lnTo>
                <a:lnTo>
                  <a:pt x="141922" y="213334"/>
                </a:lnTo>
                <a:lnTo>
                  <a:pt x="140131" y="215036"/>
                </a:lnTo>
                <a:lnTo>
                  <a:pt x="140131" y="226415"/>
                </a:lnTo>
                <a:lnTo>
                  <a:pt x="123342" y="247357"/>
                </a:lnTo>
                <a:lnTo>
                  <a:pt x="123063" y="248170"/>
                </a:lnTo>
                <a:lnTo>
                  <a:pt x="123063" y="267347"/>
                </a:lnTo>
                <a:lnTo>
                  <a:pt x="124853" y="269049"/>
                </a:lnTo>
                <a:lnTo>
                  <a:pt x="275247" y="269049"/>
                </a:lnTo>
                <a:lnTo>
                  <a:pt x="277037" y="267347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15632" y="5662676"/>
            <a:ext cx="297815" cy="297180"/>
          </a:xfrm>
          <a:custGeom>
            <a:avLst/>
            <a:gdLst/>
            <a:ahLst/>
            <a:cxnLst/>
            <a:rect l="l" t="t" r="r" b="b"/>
            <a:pathLst>
              <a:path w="297815" h="297179">
                <a:moveTo>
                  <a:pt x="116090" y="154254"/>
                </a:moveTo>
                <a:lnTo>
                  <a:pt x="113207" y="146392"/>
                </a:lnTo>
                <a:lnTo>
                  <a:pt x="109258" y="143598"/>
                </a:lnTo>
                <a:lnTo>
                  <a:pt x="100622" y="143624"/>
                </a:lnTo>
                <a:lnTo>
                  <a:pt x="96697" y="146392"/>
                </a:lnTo>
                <a:lnTo>
                  <a:pt x="93573" y="154851"/>
                </a:lnTo>
                <a:lnTo>
                  <a:pt x="95237" y="160020"/>
                </a:lnTo>
                <a:lnTo>
                  <a:pt x="99187" y="162623"/>
                </a:lnTo>
                <a:lnTo>
                  <a:pt x="103200" y="165265"/>
                </a:lnTo>
                <a:lnTo>
                  <a:pt x="108610" y="164820"/>
                </a:lnTo>
                <a:lnTo>
                  <a:pt x="115074" y="158699"/>
                </a:lnTo>
                <a:lnTo>
                  <a:pt x="116090" y="154254"/>
                </a:lnTo>
                <a:close/>
              </a:path>
              <a:path w="297815" h="297179">
                <a:moveTo>
                  <a:pt x="165468" y="105359"/>
                </a:moveTo>
                <a:lnTo>
                  <a:pt x="163601" y="100926"/>
                </a:lnTo>
                <a:lnTo>
                  <a:pt x="162001" y="96913"/>
                </a:lnTo>
                <a:lnTo>
                  <a:pt x="157810" y="94310"/>
                </a:lnTo>
                <a:lnTo>
                  <a:pt x="149021" y="94754"/>
                </a:lnTo>
                <a:lnTo>
                  <a:pt x="145084" y="97980"/>
                </a:lnTo>
                <a:lnTo>
                  <a:pt x="143979" y="102374"/>
                </a:lnTo>
                <a:lnTo>
                  <a:pt x="144424" y="108712"/>
                </a:lnTo>
                <a:lnTo>
                  <a:pt x="148234" y="113334"/>
                </a:lnTo>
                <a:lnTo>
                  <a:pt x="153898" y="115239"/>
                </a:lnTo>
                <a:lnTo>
                  <a:pt x="159956" y="113423"/>
                </a:lnTo>
                <a:lnTo>
                  <a:pt x="163880" y="110680"/>
                </a:lnTo>
                <a:lnTo>
                  <a:pt x="165468" y="105359"/>
                </a:lnTo>
                <a:close/>
              </a:path>
              <a:path w="297815" h="297179">
                <a:moveTo>
                  <a:pt x="297243" y="68580"/>
                </a:moveTo>
                <a:lnTo>
                  <a:pt x="295529" y="64770"/>
                </a:lnTo>
                <a:lnTo>
                  <a:pt x="292722" y="62230"/>
                </a:lnTo>
                <a:lnTo>
                  <a:pt x="292138" y="59690"/>
                </a:lnTo>
                <a:lnTo>
                  <a:pt x="289788" y="49530"/>
                </a:lnTo>
                <a:lnTo>
                  <a:pt x="288417" y="46647"/>
                </a:lnTo>
                <a:lnTo>
                  <a:pt x="288417" y="68580"/>
                </a:lnTo>
                <a:lnTo>
                  <a:pt x="288417" y="78740"/>
                </a:lnTo>
                <a:lnTo>
                  <a:pt x="284467" y="82550"/>
                </a:lnTo>
                <a:lnTo>
                  <a:pt x="282435" y="82550"/>
                </a:lnTo>
                <a:lnTo>
                  <a:pt x="282435" y="91440"/>
                </a:lnTo>
                <a:lnTo>
                  <a:pt x="273659" y="109220"/>
                </a:lnTo>
                <a:lnTo>
                  <a:pt x="259613" y="124460"/>
                </a:lnTo>
                <a:lnTo>
                  <a:pt x="241528" y="134620"/>
                </a:lnTo>
                <a:lnTo>
                  <a:pt x="220687" y="137160"/>
                </a:lnTo>
                <a:lnTo>
                  <a:pt x="209080" y="135890"/>
                </a:lnTo>
                <a:lnTo>
                  <a:pt x="197573" y="133350"/>
                </a:lnTo>
                <a:lnTo>
                  <a:pt x="186969" y="128270"/>
                </a:lnTo>
                <a:lnTo>
                  <a:pt x="178079" y="121920"/>
                </a:lnTo>
                <a:lnTo>
                  <a:pt x="178117" y="120650"/>
                </a:lnTo>
                <a:lnTo>
                  <a:pt x="178663" y="100330"/>
                </a:lnTo>
                <a:lnTo>
                  <a:pt x="183057" y="107950"/>
                </a:lnTo>
                <a:lnTo>
                  <a:pt x="189090" y="113030"/>
                </a:lnTo>
                <a:lnTo>
                  <a:pt x="198526" y="118110"/>
                </a:lnTo>
                <a:lnTo>
                  <a:pt x="201206" y="118110"/>
                </a:lnTo>
                <a:lnTo>
                  <a:pt x="203568" y="113030"/>
                </a:lnTo>
                <a:lnTo>
                  <a:pt x="202806" y="110490"/>
                </a:lnTo>
                <a:lnTo>
                  <a:pt x="200672" y="109220"/>
                </a:lnTo>
                <a:lnTo>
                  <a:pt x="191820" y="102870"/>
                </a:lnTo>
                <a:lnTo>
                  <a:pt x="189903" y="100330"/>
                </a:lnTo>
                <a:lnTo>
                  <a:pt x="185115" y="93980"/>
                </a:lnTo>
                <a:lnTo>
                  <a:pt x="180886" y="85090"/>
                </a:lnTo>
                <a:lnTo>
                  <a:pt x="179400" y="73660"/>
                </a:lnTo>
                <a:lnTo>
                  <a:pt x="182651" y="57150"/>
                </a:lnTo>
                <a:lnTo>
                  <a:pt x="191503" y="44450"/>
                </a:lnTo>
                <a:lnTo>
                  <a:pt x="204635" y="35560"/>
                </a:lnTo>
                <a:lnTo>
                  <a:pt x="220687" y="31750"/>
                </a:lnTo>
                <a:lnTo>
                  <a:pt x="236740" y="35560"/>
                </a:lnTo>
                <a:lnTo>
                  <a:pt x="249859" y="44450"/>
                </a:lnTo>
                <a:lnTo>
                  <a:pt x="258711" y="57150"/>
                </a:lnTo>
                <a:lnTo>
                  <a:pt x="261962" y="73660"/>
                </a:lnTo>
                <a:lnTo>
                  <a:pt x="258711" y="90170"/>
                </a:lnTo>
                <a:lnTo>
                  <a:pt x="249859" y="102870"/>
                </a:lnTo>
                <a:lnTo>
                  <a:pt x="236740" y="111760"/>
                </a:lnTo>
                <a:lnTo>
                  <a:pt x="220687" y="114300"/>
                </a:lnTo>
                <a:lnTo>
                  <a:pt x="210985" y="114300"/>
                </a:lnTo>
                <a:lnTo>
                  <a:pt x="208686" y="115570"/>
                </a:lnTo>
                <a:lnTo>
                  <a:pt x="207822" y="120650"/>
                </a:lnTo>
                <a:lnTo>
                  <a:pt x="209423" y="121920"/>
                </a:lnTo>
                <a:lnTo>
                  <a:pt x="214731" y="123190"/>
                </a:lnTo>
                <a:lnTo>
                  <a:pt x="220687" y="123190"/>
                </a:lnTo>
                <a:lnTo>
                  <a:pt x="236969" y="120650"/>
                </a:lnTo>
                <a:lnTo>
                  <a:pt x="251028" y="113030"/>
                </a:lnTo>
                <a:lnTo>
                  <a:pt x="261937" y="101600"/>
                </a:lnTo>
                <a:lnTo>
                  <a:pt x="268808" y="87630"/>
                </a:lnTo>
                <a:lnTo>
                  <a:pt x="271792" y="90170"/>
                </a:lnTo>
                <a:lnTo>
                  <a:pt x="275539" y="91440"/>
                </a:lnTo>
                <a:lnTo>
                  <a:pt x="282435" y="91440"/>
                </a:lnTo>
                <a:lnTo>
                  <a:pt x="282435" y="82550"/>
                </a:lnTo>
                <a:lnTo>
                  <a:pt x="274751" y="82550"/>
                </a:lnTo>
                <a:lnTo>
                  <a:pt x="270789" y="78740"/>
                </a:lnTo>
                <a:lnTo>
                  <a:pt x="270789" y="68580"/>
                </a:lnTo>
                <a:lnTo>
                  <a:pt x="274751" y="64770"/>
                </a:lnTo>
                <a:lnTo>
                  <a:pt x="284467" y="64770"/>
                </a:lnTo>
                <a:lnTo>
                  <a:pt x="288417" y="68580"/>
                </a:lnTo>
                <a:lnTo>
                  <a:pt x="288417" y="46647"/>
                </a:lnTo>
                <a:lnTo>
                  <a:pt x="284975" y="39370"/>
                </a:lnTo>
                <a:lnTo>
                  <a:pt x="282448" y="35483"/>
                </a:lnTo>
                <a:lnTo>
                  <a:pt x="282448" y="55880"/>
                </a:lnTo>
                <a:lnTo>
                  <a:pt x="275539" y="55880"/>
                </a:lnTo>
                <a:lnTo>
                  <a:pt x="271792" y="57150"/>
                </a:lnTo>
                <a:lnTo>
                  <a:pt x="268808" y="59690"/>
                </a:lnTo>
                <a:lnTo>
                  <a:pt x="261937" y="45720"/>
                </a:lnTo>
                <a:lnTo>
                  <a:pt x="251028" y="34290"/>
                </a:lnTo>
                <a:lnTo>
                  <a:pt x="246341" y="31750"/>
                </a:lnTo>
                <a:lnTo>
                  <a:pt x="236969" y="26670"/>
                </a:lnTo>
                <a:lnTo>
                  <a:pt x="185305" y="38100"/>
                </a:lnTo>
                <a:lnTo>
                  <a:pt x="170573" y="73660"/>
                </a:lnTo>
                <a:lnTo>
                  <a:pt x="169278" y="120650"/>
                </a:lnTo>
                <a:lnTo>
                  <a:pt x="133756" y="115570"/>
                </a:lnTo>
                <a:lnTo>
                  <a:pt x="129882" y="111760"/>
                </a:lnTo>
                <a:lnTo>
                  <a:pt x="129882" y="88900"/>
                </a:lnTo>
                <a:lnTo>
                  <a:pt x="129882" y="86360"/>
                </a:lnTo>
                <a:lnTo>
                  <a:pt x="129882" y="64770"/>
                </a:lnTo>
                <a:lnTo>
                  <a:pt x="129882" y="60960"/>
                </a:lnTo>
                <a:lnTo>
                  <a:pt x="129882" y="58420"/>
                </a:lnTo>
                <a:lnTo>
                  <a:pt x="129882" y="35560"/>
                </a:lnTo>
                <a:lnTo>
                  <a:pt x="133756" y="31750"/>
                </a:lnTo>
                <a:lnTo>
                  <a:pt x="173558" y="25400"/>
                </a:lnTo>
                <a:lnTo>
                  <a:pt x="180873" y="22860"/>
                </a:lnTo>
                <a:lnTo>
                  <a:pt x="183997" y="20320"/>
                </a:lnTo>
                <a:lnTo>
                  <a:pt x="192951" y="15240"/>
                </a:lnTo>
                <a:lnTo>
                  <a:pt x="202412" y="11430"/>
                </a:lnTo>
                <a:lnTo>
                  <a:pt x="222631" y="8890"/>
                </a:lnTo>
                <a:lnTo>
                  <a:pt x="234061" y="10160"/>
                </a:lnTo>
                <a:lnTo>
                  <a:pt x="270281" y="33020"/>
                </a:lnTo>
                <a:lnTo>
                  <a:pt x="282448" y="55880"/>
                </a:lnTo>
                <a:lnTo>
                  <a:pt x="282448" y="35483"/>
                </a:lnTo>
                <a:lnTo>
                  <a:pt x="278371" y="29210"/>
                </a:lnTo>
                <a:lnTo>
                  <a:pt x="270116" y="20320"/>
                </a:lnTo>
                <a:lnTo>
                  <a:pt x="259791" y="11430"/>
                </a:lnTo>
                <a:lnTo>
                  <a:pt x="254038" y="8890"/>
                </a:lnTo>
                <a:lnTo>
                  <a:pt x="248285" y="6350"/>
                </a:lnTo>
                <a:lnTo>
                  <a:pt x="235889" y="2540"/>
                </a:lnTo>
                <a:lnTo>
                  <a:pt x="222885" y="0"/>
                </a:lnTo>
                <a:lnTo>
                  <a:pt x="211175" y="1270"/>
                </a:lnTo>
                <a:lnTo>
                  <a:pt x="199847" y="3810"/>
                </a:lnTo>
                <a:lnTo>
                  <a:pt x="189052" y="7620"/>
                </a:lnTo>
                <a:lnTo>
                  <a:pt x="178828" y="13970"/>
                </a:lnTo>
                <a:lnTo>
                  <a:pt x="176834" y="15240"/>
                </a:lnTo>
                <a:lnTo>
                  <a:pt x="174536" y="16510"/>
                </a:lnTo>
                <a:lnTo>
                  <a:pt x="131051" y="24130"/>
                </a:lnTo>
                <a:lnTo>
                  <a:pt x="121056" y="41910"/>
                </a:lnTo>
                <a:lnTo>
                  <a:pt x="121056" y="58420"/>
                </a:lnTo>
                <a:lnTo>
                  <a:pt x="121056" y="68580"/>
                </a:lnTo>
                <a:lnTo>
                  <a:pt x="121056" y="78740"/>
                </a:lnTo>
                <a:lnTo>
                  <a:pt x="117271" y="82550"/>
                </a:lnTo>
                <a:lnTo>
                  <a:pt x="110096" y="82550"/>
                </a:lnTo>
                <a:lnTo>
                  <a:pt x="107848" y="81280"/>
                </a:lnTo>
                <a:lnTo>
                  <a:pt x="106299" y="78740"/>
                </a:lnTo>
                <a:lnTo>
                  <a:pt x="106895" y="77470"/>
                </a:lnTo>
                <a:lnTo>
                  <a:pt x="107226" y="74930"/>
                </a:lnTo>
                <a:lnTo>
                  <a:pt x="107226" y="71120"/>
                </a:lnTo>
                <a:lnTo>
                  <a:pt x="106895" y="69850"/>
                </a:lnTo>
                <a:lnTo>
                  <a:pt x="106299" y="68580"/>
                </a:lnTo>
                <a:lnTo>
                  <a:pt x="107835" y="66040"/>
                </a:lnTo>
                <a:lnTo>
                  <a:pt x="110096" y="64770"/>
                </a:lnTo>
                <a:lnTo>
                  <a:pt x="117271" y="64770"/>
                </a:lnTo>
                <a:lnTo>
                  <a:pt x="121056" y="68580"/>
                </a:lnTo>
                <a:lnTo>
                  <a:pt x="121056" y="58420"/>
                </a:lnTo>
                <a:lnTo>
                  <a:pt x="118554" y="57150"/>
                </a:lnTo>
                <a:lnTo>
                  <a:pt x="115684" y="55880"/>
                </a:lnTo>
                <a:lnTo>
                  <a:pt x="108280" y="55880"/>
                </a:lnTo>
                <a:lnTo>
                  <a:pt x="104317" y="58420"/>
                </a:lnTo>
                <a:lnTo>
                  <a:pt x="101282" y="60960"/>
                </a:lnTo>
                <a:lnTo>
                  <a:pt x="98247" y="58420"/>
                </a:lnTo>
                <a:lnTo>
                  <a:pt x="96278" y="57162"/>
                </a:lnTo>
                <a:lnTo>
                  <a:pt x="96278" y="68580"/>
                </a:lnTo>
                <a:lnTo>
                  <a:pt x="95669" y="69850"/>
                </a:lnTo>
                <a:lnTo>
                  <a:pt x="95338" y="71120"/>
                </a:lnTo>
                <a:lnTo>
                  <a:pt x="95338" y="74930"/>
                </a:lnTo>
                <a:lnTo>
                  <a:pt x="95669" y="77470"/>
                </a:lnTo>
                <a:lnTo>
                  <a:pt x="96278" y="78740"/>
                </a:lnTo>
                <a:lnTo>
                  <a:pt x="94729" y="81280"/>
                </a:lnTo>
                <a:lnTo>
                  <a:pt x="92468" y="82550"/>
                </a:lnTo>
                <a:lnTo>
                  <a:pt x="89204" y="82550"/>
                </a:lnTo>
                <a:lnTo>
                  <a:pt x="88480" y="81280"/>
                </a:lnTo>
                <a:lnTo>
                  <a:pt x="87782" y="81280"/>
                </a:lnTo>
                <a:lnTo>
                  <a:pt x="86309" y="78740"/>
                </a:lnTo>
                <a:lnTo>
                  <a:pt x="84251" y="77470"/>
                </a:lnTo>
                <a:lnTo>
                  <a:pt x="81800" y="76200"/>
                </a:lnTo>
                <a:lnTo>
                  <a:pt x="81622" y="74930"/>
                </a:lnTo>
                <a:lnTo>
                  <a:pt x="81508" y="68580"/>
                </a:lnTo>
                <a:lnTo>
                  <a:pt x="85293" y="64770"/>
                </a:lnTo>
                <a:lnTo>
                  <a:pt x="92468" y="64770"/>
                </a:lnTo>
                <a:lnTo>
                  <a:pt x="94729" y="66040"/>
                </a:lnTo>
                <a:lnTo>
                  <a:pt x="96278" y="68580"/>
                </a:lnTo>
                <a:lnTo>
                  <a:pt x="96278" y="57162"/>
                </a:lnTo>
                <a:lnTo>
                  <a:pt x="94284" y="55880"/>
                </a:lnTo>
                <a:lnTo>
                  <a:pt x="81394" y="55880"/>
                </a:lnTo>
                <a:lnTo>
                  <a:pt x="81394" y="92710"/>
                </a:lnTo>
                <a:lnTo>
                  <a:pt x="81394" y="110490"/>
                </a:lnTo>
                <a:lnTo>
                  <a:pt x="81394" y="118110"/>
                </a:lnTo>
                <a:lnTo>
                  <a:pt x="77609" y="121920"/>
                </a:lnTo>
                <a:lnTo>
                  <a:pt x="68300" y="121920"/>
                </a:lnTo>
                <a:lnTo>
                  <a:pt x="64516" y="118110"/>
                </a:lnTo>
                <a:lnTo>
                  <a:pt x="64516" y="110490"/>
                </a:lnTo>
                <a:lnTo>
                  <a:pt x="65620" y="107950"/>
                </a:lnTo>
                <a:lnTo>
                  <a:pt x="67373" y="106680"/>
                </a:lnTo>
                <a:lnTo>
                  <a:pt x="69126" y="107950"/>
                </a:lnTo>
                <a:lnTo>
                  <a:pt x="76784" y="107950"/>
                </a:lnTo>
                <a:lnTo>
                  <a:pt x="78536" y="106680"/>
                </a:lnTo>
                <a:lnTo>
                  <a:pt x="80289" y="107950"/>
                </a:lnTo>
                <a:lnTo>
                  <a:pt x="81394" y="110490"/>
                </a:lnTo>
                <a:lnTo>
                  <a:pt x="81394" y="92710"/>
                </a:lnTo>
                <a:lnTo>
                  <a:pt x="80289" y="95250"/>
                </a:lnTo>
                <a:lnTo>
                  <a:pt x="78536" y="96520"/>
                </a:lnTo>
                <a:lnTo>
                  <a:pt x="67386" y="96520"/>
                </a:lnTo>
                <a:lnTo>
                  <a:pt x="65633" y="95250"/>
                </a:lnTo>
                <a:lnTo>
                  <a:pt x="64516" y="92710"/>
                </a:lnTo>
                <a:lnTo>
                  <a:pt x="64516" y="86360"/>
                </a:lnTo>
                <a:lnTo>
                  <a:pt x="68300" y="82550"/>
                </a:lnTo>
                <a:lnTo>
                  <a:pt x="75133" y="82550"/>
                </a:lnTo>
                <a:lnTo>
                  <a:pt x="76593" y="85090"/>
                </a:lnTo>
                <a:lnTo>
                  <a:pt x="78651" y="86360"/>
                </a:lnTo>
                <a:lnTo>
                  <a:pt x="81102" y="88900"/>
                </a:lnTo>
                <a:lnTo>
                  <a:pt x="81292" y="88900"/>
                </a:lnTo>
                <a:lnTo>
                  <a:pt x="81394" y="92710"/>
                </a:lnTo>
                <a:lnTo>
                  <a:pt x="81394" y="55880"/>
                </a:lnTo>
                <a:lnTo>
                  <a:pt x="80518" y="55880"/>
                </a:lnTo>
                <a:lnTo>
                  <a:pt x="72834" y="63500"/>
                </a:lnTo>
                <a:lnTo>
                  <a:pt x="72694" y="73660"/>
                </a:lnTo>
                <a:lnTo>
                  <a:pt x="63284" y="73660"/>
                </a:lnTo>
                <a:lnTo>
                  <a:pt x="55689" y="81280"/>
                </a:lnTo>
                <a:lnTo>
                  <a:pt x="55689" y="95250"/>
                </a:lnTo>
                <a:lnTo>
                  <a:pt x="57289" y="99060"/>
                </a:lnTo>
                <a:lnTo>
                  <a:pt x="59944" y="101600"/>
                </a:lnTo>
                <a:lnTo>
                  <a:pt x="57289" y="105410"/>
                </a:lnTo>
                <a:lnTo>
                  <a:pt x="55689" y="109220"/>
                </a:lnTo>
                <a:lnTo>
                  <a:pt x="55689" y="116840"/>
                </a:lnTo>
                <a:lnTo>
                  <a:pt x="56489" y="119380"/>
                </a:lnTo>
                <a:lnTo>
                  <a:pt x="57899" y="121920"/>
                </a:lnTo>
                <a:lnTo>
                  <a:pt x="40728" y="121920"/>
                </a:lnTo>
                <a:lnTo>
                  <a:pt x="15468" y="175260"/>
                </a:lnTo>
                <a:lnTo>
                  <a:pt x="14541" y="177800"/>
                </a:lnTo>
                <a:lnTo>
                  <a:pt x="0" y="223520"/>
                </a:lnTo>
                <a:lnTo>
                  <a:pt x="1549" y="236220"/>
                </a:lnTo>
                <a:lnTo>
                  <a:pt x="19126" y="270510"/>
                </a:lnTo>
                <a:lnTo>
                  <a:pt x="61175" y="293370"/>
                </a:lnTo>
                <a:lnTo>
                  <a:pt x="64300" y="295910"/>
                </a:lnTo>
                <a:lnTo>
                  <a:pt x="68427" y="297180"/>
                </a:lnTo>
                <a:lnTo>
                  <a:pt x="77482" y="297180"/>
                </a:lnTo>
                <a:lnTo>
                  <a:pt x="81622" y="295910"/>
                </a:lnTo>
                <a:lnTo>
                  <a:pt x="84747" y="293370"/>
                </a:lnTo>
                <a:lnTo>
                  <a:pt x="95262" y="290830"/>
                </a:lnTo>
                <a:lnTo>
                  <a:pt x="98577" y="289560"/>
                </a:lnTo>
                <a:lnTo>
                  <a:pt x="105206" y="287020"/>
                </a:lnTo>
                <a:lnTo>
                  <a:pt x="112141" y="283210"/>
                </a:lnTo>
                <a:lnTo>
                  <a:pt x="114465" y="281940"/>
                </a:lnTo>
                <a:lnTo>
                  <a:pt x="122910" y="274320"/>
                </a:lnTo>
                <a:lnTo>
                  <a:pt x="124688" y="273050"/>
                </a:lnTo>
                <a:lnTo>
                  <a:pt x="124777" y="270510"/>
                </a:lnTo>
                <a:lnTo>
                  <a:pt x="121437" y="266700"/>
                </a:lnTo>
                <a:lnTo>
                  <a:pt x="118643" y="266700"/>
                </a:lnTo>
                <a:lnTo>
                  <a:pt x="116865" y="267970"/>
                </a:lnTo>
                <a:lnTo>
                  <a:pt x="110909" y="273050"/>
                </a:lnTo>
                <a:lnTo>
                  <a:pt x="104457" y="276860"/>
                </a:lnTo>
                <a:lnTo>
                  <a:pt x="97586" y="280670"/>
                </a:lnTo>
                <a:lnTo>
                  <a:pt x="90360" y="283210"/>
                </a:lnTo>
                <a:lnTo>
                  <a:pt x="90512" y="281940"/>
                </a:lnTo>
                <a:lnTo>
                  <a:pt x="90589" y="275590"/>
                </a:lnTo>
                <a:lnTo>
                  <a:pt x="89204" y="271780"/>
                </a:lnTo>
                <a:lnTo>
                  <a:pt x="86893" y="269240"/>
                </a:lnTo>
                <a:lnTo>
                  <a:pt x="101346" y="262890"/>
                </a:lnTo>
                <a:lnTo>
                  <a:pt x="112801" y="251460"/>
                </a:lnTo>
                <a:lnTo>
                  <a:pt x="120345" y="237490"/>
                </a:lnTo>
                <a:lnTo>
                  <a:pt x="123063" y="220980"/>
                </a:lnTo>
                <a:lnTo>
                  <a:pt x="121424" y="208280"/>
                </a:lnTo>
                <a:lnTo>
                  <a:pt x="116789" y="196850"/>
                </a:lnTo>
                <a:lnTo>
                  <a:pt x="114236" y="193255"/>
                </a:lnTo>
                <a:lnTo>
                  <a:pt x="114236" y="220980"/>
                </a:lnTo>
                <a:lnTo>
                  <a:pt x="110985" y="237490"/>
                </a:lnTo>
                <a:lnTo>
                  <a:pt x="102133" y="250190"/>
                </a:lnTo>
                <a:lnTo>
                  <a:pt x="89014" y="259080"/>
                </a:lnTo>
                <a:lnTo>
                  <a:pt x="81762" y="260807"/>
                </a:lnTo>
                <a:lnTo>
                  <a:pt x="81762" y="275590"/>
                </a:lnTo>
                <a:lnTo>
                  <a:pt x="81762" y="281940"/>
                </a:lnTo>
                <a:lnTo>
                  <a:pt x="81229" y="283210"/>
                </a:lnTo>
                <a:lnTo>
                  <a:pt x="80314" y="284480"/>
                </a:lnTo>
                <a:lnTo>
                  <a:pt x="78778" y="285750"/>
                </a:lnTo>
                <a:lnTo>
                  <a:pt x="77584" y="287020"/>
                </a:lnTo>
                <a:lnTo>
                  <a:pt x="77114" y="288290"/>
                </a:lnTo>
                <a:lnTo>
                  <a:pt x="75882" y="288290"/>
                </a:lnTo>
                <a:lnTo>
                  <a:pt x="74460" y="289560"/>
                </a:lnTo>
                <a:lnTo>
                  <a:pt x="68097" y="289560"/>
                </a:lnTo>
                <a:lnTo>
                  <a:pt x="64147" y="284480"/>
                </a:lnTo>
                <a:lnTo>
                  <a:pt x="64147" y="283210"/>
                </a:lnTo>
                <a:lnTo>
                  <a:pt x="64147" y="275590"/>
                </a:lnTo>
                <a:lnTo>
                  <a:pt x="68097" y="271780"/>
                </a:lnTo>
                <a:lnTo>
                  <a:pt x="77812" y="271780"/>
                </a:lnTo>
                <a:lnTo>
                  <a:pt x="81762" y="275590"/>
                </a:lnTo>
                <a:lnTo>
                  <a:pt x="81762" y="260807"/>
                </a:lnTo>
                <a:lnTo>
                  <a:pt x="43776" y="250190"/>
                </a:lnTo>
                <a:lnTo>
                  <a:pt x="31673" y="220980"/>
                </a:lnTo>
                <a:lnTo>
                  <a:pt x="34925" y="205740"/>
                </a:lnTo>
                <a:lnTo>
                  <a:pt x="43776" y="191770"/>
                </a:lnTo>
                <a:lnTo>
                  <a:pt x="56908" y="182880"/>
                </a:lnTo>
                <a:lnTo>
                  <a:pt x="72961" y="180340"/>
                </a:lnTo>
                <a:lnTo>
                  <a:pt x="89014" y="182880"/>
                </a:lnTo>
                <a:lnTo>
                  <a:pt x="102133" y="191770"/>
                </a:lnTo>
                <a:lnTo>
                  <a:pt x="110985" y="205740"/>
                </a:lnTo>
                <a:lnTo>
                  <a:pt x="114236" y="220980"/>
                </a:lnTo>
                <a:lnTo>
                  <a:pt x="114236" y="193255"/>
                </a:lnTo>
                <a:lnTo>
                  <a:pt x="109588" y="186690"/>
                </a:lnTo>
                <a:lnTo>
                  <a:pt x="101777" y="180340"/>
                </a:lnTo>
                <a:lnTo>
                  <a:pt x="100215" y="179070"/>
                </a:lnTo>
                <a:lnTo>
                  <a:pt x="121615" y="179070"/>
                </a:lnTo>
                <a:lnTo>
                  <a:pt x="127279" y="187960"/>
                </a:lnTo>
                <a:lnTo>
                  <a:pt x="132245" y="198120"/>
                </a:lnTo>
                <a:lnTo>
                  <a:pt x="135775" y="209550"/>
                </a:lnTo>
                <a:lnTo>
                  <a:pt x="137109" y="220980"/>
                </a:lnTo>
                <a:lnTo>
                  <a:pt x="136410" y="231140"/>
                </a:lnTo>
                <a:lnTo>
                  <a:pt x="134315" y="240030"/>
                </a:lnTo>
                <a:lnTo>
                  <a:pt x="130886" y="248920"/>
                </a:lnTo>
                <a:lnTo>
                  <a:pt x="126136" y="256540"/>
                </a:lnTo>
                <a:lnTo>
                  <a:pt x="124764" y="259080"/>
                </a:lnTo>
                <a:lnTo>
                  <a:pt x="125298" y="261620"/>
                </a:lnTo>
                <a:lnTo>
                  <a:pt x="128079" y="264160"/>
                </a:lnTo>
                <a:lnTo>
                  <a:pt x="131203" y="264160"/>
                </a:lnTo>
                <a:lnTo>
                  <a:pt x="145935" y="220980"/>
                </a:lnTo>
                <a:lnTo>
                  <a:pt x="144513" y="208280"/>
                </a:lnTo>
                <a:lnTo>
                  <a:pt x="140741" y="195580"/>
                </a:lnTo>
                <a:lnTo>
                  <a:pt x="135318" y="184150"/>
                </a:lnTo>
                <a:lnTo>
                  <a:pt x="132168" y="179070"/>
                </a:lnTo>
                <a:lnTo>
                  <a:pt x="129006" y="173990"/>
                </a:lnTo>
                <a:lnTo>
                  <a:pt x="129552" y="172720"/>
                </a:lnTo>
                <a:lnTo>
                  <a:pt x="122351" y="132080"/>
                </a:lnTo>
                <a:lnTo>
                  <a:pt x="120675" y="129628"/>
                </a:lnTo>
                <a:lnTo>
                  <a:pt x="120675" y="170180"/>
                </a:lnTo>
                <a:lnTo>
                  <a:pt x="72834" y="171450"/>
                </a:lnTo>
                <a:lnTo>
                  <a:pt x="53390" y="175260"/>
                </a:lnTo>
                <a:lnTo>
                  <a:pt x="37503" y="185420"/>
                </a:lnTo>
                <a:lnTo>
                  <a:pt x="26784" y="201930"/>
                </a:lnTo>
                <a:lnTo>
                  <a:pt x="22847" y="220980"/>
                </a:lnTo>
                <a:lnTo>
                  <a:pt x="25565" y="237490"/>
                </a:lnTo>
                <a:lnTo>
                  <a:pt x="33108" y="251460"/>
                </a:lnTo>
                <a:lnTo>
                  <a:pt x="44564" y="262890"/>
                </a:lnTo>
                <a:lnTo>
                  <a:pt x="59016" y="269240"/>
                </a:lnTo>
                <a:lnTo>
                  <a:pt x="56705" y="271780"/>
                </a:lnTo>
                <a:lnTo>
                  <a:pt x="55321" y="275590"/>
                </a:lnTo>
                <a:lnTo>
                  <a:pt x="55397" y="281940"/>
                </a:lnTo>
                <a:lnTo>
                  <a:pt x="55549" y="283210"/>
                </a:lnTo>
                <a:lnTo>
                  <a:pt x="47193" y="280670"/>
                </a:lnTo>
                <a:lnTo>
                  <a:pt x="18694" y="255270"/>
                </a:lnTo>
                <a:lnTo>
                  <a:pt x="8826" y="223520"/>
                </a:lnTo>
                <a:lnTo>
                  <a:pt x="9334" y="213360"/>
                </a:lnTo>
                <a:lnTo>
                  <a:pt x="11430" y="203200"/>
                </a:lnTo>
                <a:lnTo>
                  <a:pt x="15087" y="193040"/>
                </a:lnTo>
                <a:lnTo>
                  <a:pt x="20332" y="184150"/>
                </a:lnTo>
                <a:lnTo>
                  <a:pt x="22517" y="181610"/>
                </a:lnTo>
                <a:lnTo>
                  <a:pt x="23977" y="177800"/>
                </a:lnTo>
                <a:lnTo>
                  <a:pt x="30810" y="134620"/>
                </a:lnTo>
                <a:lnTo>
                  <a:pt x="35331" y="130810"/>
                </a:lnTo>
                <a:lnTo>
                  <a:pt x="110578" y="130810"/>
                </a:lnTo>
                <a:lnTo>
                  <a:pt x="115100" y="134620"/>
                </a:lnTo>
                <a:lnTo>
                  <a:pt x="115938" y="139700"/>
                </a:lnTo>
                <a:lnTo>
                  <a:pt x="120675" y="170180"/>
                </a:lnTo>
                <a:lnTo>
                  <a:pt x="120675" y="129628"/>
                </a:lnTo>
                <a:lnTo>
                  <a:pt x="118021" y="125730"/>
                </a:lnTo>
                <a:lnTo>
                  <a:pt x="112128" y="123190"/>
                </a:lnTo>
                <a:lnTo>
                  <a:pt x="105181" y="121920"/>
                </a:lnTo>
                <a:lnTo>
                  <a:pt x="88011" y="121920"/>
                </a:lnTo>
                <a:lnTo>
                  <a:pt x="89420" y="119380"/>
                </a:lnTo>
                <a:lnTo>
                  <a:pt x="90220" y="116840"/>
                </a:lnTo>
                <a:lnTo>
                  <a:pt x="90220" y="109220"/>
                </a:lnTo>
                <a:lnTo>
                  <a:pt x="89154" y="106680"/>
                </a:lnTo>
                <a:lnTo>
                  <a:pt x="88620" y="105410"/>
                </a:lnTo>
                <a:lnTo>
                  <a:pt x="85979" y="101600"/>
                </a:lnTo>
                <a:lnTo>
                  <a:pt x="88557" y="99060"/>
                </a:lnTo>
                <a:lnTo>
                  <a:pt x="89623" y="96520"/>
                </a:lnTo>
                <a:lnTo>
                  <a:pt x="90157" y="95250"/>
                </a:lnTo>
                <a:lnTo>
                  <a:pt x="90220" y="90170"/>
                </a:lnTo>
                <a:lnTo>
                  <a:pt x="94449" y="90170"/>
                </a:lnTo>
                <a:lnTo>
                  <a:pt x="98310" y="88900"/>
                </a:lnTo>
                <a:lnTo>
                  <a:pt x="101282" y="86360"/>
                </a:lnTo>
                <a:lnTo>
                  <a:pt x="104317" y="88900"/>
                </a:lnTo>
                <a:lnTo>
                  <a:pt x="108280" y="90170"/>
                </a:lnTo>
                <a:lnTo>
                  <a:pt x="118554" y="90170"/>
                </a:lnTo>
                <a:lnTo>
                  <a:pt x="121056" y="88900"/>
                </a:lnTo>
                <a:lnTo>
                  <a:pt x="121056" y="105410"/>
                </a:lnTo>
                <a:lnTo>
                  <a:pt x="168871" y="129540"/>
                </a:lnTo>
                <a:lnTo>
                  <a:pt x="173228" y="129540"/>
                </a:lnTo>
                <a:lnTo>
                  <a:pt x="183235" y="135890"/>
                </a:lnTo>
                <a:lnTo>
                  <a:pt x="194983" y="140970"/>
                </a:lnTo>
                <a:lnTo>
                  <a:pt x="207721" y="144780"/>
                </a:lnTo>
                <a:lnTo>
                  <a:pt x="220675" y="146050"/>
                </a:lnTo>
                <a:lnTo>
                  <a:pt x="246265" y="142240"/>
                </a:lnTo>
                <a:lnTo>
                  <a:pt x="284086" y="109220"/>
                </a:lnTo>
                <a:lnTo>
                  <a:pt x="292696" y="85090"/>
                </a:lnTo>
                <a:lnTo>
                  <a:pt x="295529" y="82550"/>
                </a:lnTo>
                <a:lnTo>
                  <a:pt x="297243" y="77470"/>
                </a:lnTo>
                <a:lnTo>
                  <a:pt x="297243" y="68580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object 2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5886" y="6233106"/>
            <a:ext cx="222567" cy="199389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27614" y="5793997"/>
            <a:ext cx="216963" cy="259600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88006" y="6325350"/>
            <a:ext cx="248958" cy="216166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877890" y="5299004"/>
            <a:ext cx="285464" cy="178367"/>
          </a:xfrm>
          <a:prstGeom prst="rect">
            <a:avLst/>
          </a:prstGeom>
        </p:spPr>
      </p:pic>
      <p:sp>
        <p:nvSpPr>
          <p:cNvPr id="25" name="object 2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1</a:t>
            </a:fld>
            <a:endParaRPr dirty="0"/>
          </a:p>
        </p:txBody>
      </p:sp>
      <p:sp>
        <p:nvSpPr>
          <p:cNvPr id="26" name="object 2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5599" y="3344391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95599" y="3699886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87299" y="1880971"/>
            <a:ext cx="2694305" cy="63500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Responded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28,000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requests</a:t>
            </a:r>
            <a:endParaRPr sz="800">
              <a:latin typeface="Lato"/>
              <a:cs typeface="Lato"/>
            </a:endParaRPr>
          </a:p>
          <a:p>
            <a:pPr marL="12700" marR="5080">
              <a:lnSpc>
                <a:spcPct val="125000"/>
              </a:lnSpc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from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businesses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 were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not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part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primary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scheme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26000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hours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support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was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provided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via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primary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partnerships.</a:t>
            </a:r>
            <a:endParaRPr sz="800">
              <a:latin typeface="Lato"/>
              <a:cs typeface="Lat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7299" y="2706572"/>
            <a:ext cx="278574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58,000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visits were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carried</a:t>
            </a:r>
            <a:r>
              <a:rPr sz="800" b="1" spc="2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out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to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businesses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to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ensure</a:t>
            </a:r>
            <a:r>
              <a:rPr sz="800" b="1" spc="50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they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 comply</a:t>
            </a:r>
            <a:r>
              <a:rPr sz="800" b="1" spc="-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with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the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law</a:t>
            </a:r>
            <a:r>
              <a:rPr sz="8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and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provide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advice</a:t>
            </a:r>
            <a:r>
              <a:rPr sz="800" b="1" spc="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help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them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fix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any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non-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compliance</a:t>
            </a:r>
            <a:endParaRPr sz="800">
              <a:latin typeface="Lato"/>
              <a:cs typeface="Lat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7299" y="4777297"/>
            <a:ext cx="265176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Nearly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4.2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million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unsafe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or</a:t>
            </a:r>
            <a:r>
              <a:rPr sz="8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non-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compliant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products</a:t>
            </a:r>
            <a:r>
              <a:rPr sz="8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20" dirty="0">
                <a:solidFill>
                  <a:srgbClr val="AC1324"/>
                </a:solidFill>
                <a:latin typeface="Lato"/>
                <a:cs typeface="Lato"/>
              </a:rPr>
              <a:t>were</a:t>
            </a:r>
            <a:r>
              <a:rPr sz="800" b="1" spc="50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seized or</a:t>
            </a:r>
            <a:r>
              <a:rPr sz="800" b="1" spc="-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removed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 from the </a:t>
            </a:r>
            <a:r>
              <a:rPr sz="800" b="1" spc="-20" dirty="0">
                <a:solidFill>
                  <a:srgbClr val="AC1324"/>
                </a:solidFill>
                <a:latin typeface="Lato"/>
                <a:cs typeface="Lato"/>
              </a:rPr>
              <a:t>market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 place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following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Trading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Standards’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interventions.</a:t>
            </a:r>
            <a:endParaRPr sz="800">
              <a:latin typeface="Lato"/>
              <a:cs typeface="Lato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87299" y="5450497"/>
            <a:ext cx="271716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savings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to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society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terms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value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injuries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fires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prevented,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£147</a:t>
            </a:r>
            <a:r>
              <a:rPr sz="800" b="1" spc="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million</a:t>
            </a:r>
            <a:endParaRPr sz="800">
              <a:latin typeface="Lato"/>
              <a:cs typeface="Lato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87299" y="5971296"/>
            <a:ext cx="277368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574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7000</a:t>
            </a:r>
            <a:r>
              <a:rPr sz="800" b="1" spc="2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businesses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identified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supplying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20" dirty="0">
                <a:solidFill>
                  <a:srgbClr val="AC1324"/>
                </a:solidFill>
                <a:latin typeface="Lato"/>
                <a:cs typeface="Lato"/>
              </a:rPr>
              <a:t>food</a:t>
            </a:r>
            <a:r>
              <a:rPr sz="800" b="1" spc="50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that</a:t>
            </a:r>
            <a:r>
              <a:rPr sz="800" b="1" spc="-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was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misdescribed,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 did not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correctly declare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allergens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endParaRPr sz="800">
              <a:latin typeface="Lato"/>
              <a:cs typeface="Lato"/>
            </a:endParaRPr>
          </a:p>
          <a:p>
            <a:pPr marL="12700" marR="5080">
              <a:lnSpc>
                <a:spcPct val="125000"/>
              </a:lnSpc>
            </a:pP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contained toxic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or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illegal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components or</a:t>
            </a:r>
            <a:r>
              <a:rPr sz="800" b="1" spc="-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was</a:t>
            </a:r>
            <a:r>
              <a:rPr sz="8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involved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in </a:t>
            </a:r>
            <a:r>
              <a:rPr sz="800" b="1" spc="-20" dirty="0">
                <a:solidFill>
                  <a:srgbClr val="AC1324"/>
                </a:solidFill>
                <a:latin typeface="Lato"/>
                <a:cs typeface="Lato"/>
              </a:rPr>
              <a:t>food</a:t>
            </a:r>
            <a:r>
              <a:rPr sz="800" b="1" spc="50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20" dirty="0">
                <a:solidFill>
                  <a:srgbClr val="AC1324"/>
                </a:solidFill>
                <a:latin typeface="Lato"/>
                <a:cs typeface="Lato"/>
              </a:rPr>
              <a:t>fraud</a:t>
            </a:r>
            <a:endParaRPr sz="800">
              <a:latin typeface="Lato"/>
              <a:cs typeface="Lato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87299" y="6796896"/>
            <a:ext cx="270700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7,000</a:t>
            </a:r>
            <a:r>
              <a:rPr sz="800" b="1" spc="3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businesses</a:t>
            </a:r>
            <a:r>
              <a:rPr sz="800" b="1" spc="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found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breach</a:t>
            </a:r>
            <a:r>
              <a:rPr sz="800" b="1" spc="3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of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animal</a:t>
            </a:r>
            <a:r>
              <a:rPr sz="800" b="1" spc="50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health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and</a:t>
            </a:r>
            <a:r>
              <a:rPr sz="8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welfare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legislation</a:t>
            </a:r>
            <a:endParaRPr sz="800">
              <a:latin typeface="Lato"/>
              <a:cs typeface="Lato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71299" y="1786647"/>
            <a:ext cx="265112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24,000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businesses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 were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subject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to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an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intervention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such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investigation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referral</a:t>
            </a:r>
            <a:endParaRPr sz="800">
              <a:latin typeface="Lato"/>
              <a:cs typeface="Lato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71299" y="2307447"/>
            <a:ext cx="255905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4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million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counterfeit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products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 with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a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20" dirty="0">
                <a:solidFill>
                  <a:srgbClr val="AC1324"/>
                </a:solidFill>
                <a:latin typeface="Lato"/>
                <a:cs typeface="Lato"/>
              </a:rPr>
              <a:t>market</a:t>
            </a:r>
            <a:r>
              <a:rPr sz="8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value</a:t>
            </a:r>
            <a:r>
              <a:rPr sz="800" b="1" spc="50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of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£111</a:t>
            </a:r>
            <a:r>
              <a:rPr sz="800" b="1" spc="3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million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which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breach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intellectual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property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legitimate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businesses,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seized</a:t>
            </a:r>
            <a:endParaRPr sz="800">
              <a:latin typeface="Lato"/>
              <a:cs typeface="Lato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71299" y="4689049"/>
            <a:ext cx="280289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1600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premises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tested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alcohol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sales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average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failure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rate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was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spc="-25" dirty="0">
                <a:solidFill>
                  <a:srgbClr val="AC1324"/>
                </a:solidFill>
                <a:latin typeface="Lato"/>
                <a:cs typeface="Lato"/>
              </a:rPr>
              <a:t>22%</a:t>
            </a:r>
            <a:endParaRPr sz="800">
              <a:latin typeface="Lato"/>
              <a:cs typeface="Lato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271299" y="5209850"/>
            <a:ext cx="277939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944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premises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tested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tobacco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sales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average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failure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rate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was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spc="-25" dirty="0">
                <a:solidFill>
                  <a:srgbClr val="AC1324"/>
                </a:solidFill>
                <a:latin typeface="Lato"/>
                <a:cs typeface="Lato"/>
              </a:rPr>
              <a:t>51%</a:t>
            </a:r>
            <a:endParaRPr sz="800">
              <a:latin typeface="Lato"/>
              <a:cs typeface="Lato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71299" y="5730649"/>
            <a:ext cx="266128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1300</a:t>
            </a:r>
            <a:r>
              <a:rPr sz="800" b="1" spc="2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premises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tested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other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products,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including vaping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products,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average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failure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rate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was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spc="-25" dirty="0">
                <a:solidFill>
                  <a:srgbClr val="AC1324"/>
                </a:solidFill>
                <a:latin typeface="Lato"/>
                <a:cs typeface="Lato"/>
              </a:rPr>
              <a:t>43%</a:t>
            </a:r>
            <a:endParaRPr sz="800">
              <a:latin typeface="Lato"/>
              <a:cs typeface="Lato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71299" y="6251449"/>
            <a:ext cx="259397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14.9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million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illicit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cigarettes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seized, worth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an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estimated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£6.1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million</a:t>
            </a:r>
            <a:endParaRPr sz="800">
              <a:latin typeface="Lato"/>
              <a:cs typeface="Lato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71299" y="6774789"/>
            <a:ext cx="26911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9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900" b="1" dirty="0">
                <a:solidFill>
                  <a:srgbClr val="AC1324"/>
                </a:solidFill>
                <a:latin typeface="Lato"/>
                <a:cs typeface="Lato"/>
              </a:rPr>
              <a:t>4.8</a:t>
            </a:r>
            <a:r>
              <a:rPr sz="9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900" b="1" dirty="0">
                <a:solidFill>
                  <a:srgbClr val="AC1324"/>
                </a:solidFill>
                <a:latin typeface="Lato"/>
                <a:cs typeface="Lato"/>
              </a:rPr>
              <a:t>tonnes</a:t>
            </a:r>
            <a:r>
              <a:rPr sz="9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900" b="1" dirty="0">
                <a:solidFill>
                  <a:srgbClr val="AC1324"/>
                </a:solidFill>
                <a:latin typeface="Lato"/>
                <a:cs typeface="Lato"/>
              </a:rPr>
              <a:t>of</a:t>
            </a:r>
            <a:r>
              <a:rPr sz="9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900" b="1" spc="-10" dirty="0">
                <a:solidFill>
                  <a:srgbClr val="AC1324"/>
                </a:solidFill>
                <a:latin typeface="Lato"/>
                <a:cs typeface="Lato"/>
              </a:rPr>
              <a:t>illicit</a:t>
            </a:r>
            <a:r>
              <a:rPr sz="9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900" b="1" spc="-10" dirty="0">
                <a:solidFill>
                  <a:srgbClr val="AC1324"/>
                </a:solidFill>
                <a:latin typeface="Lato"/>
                <a:cs typeface="Lato"/>
              </a:rPr>
              <a:t>hand-rolling</a:t>
            </a:r>
            <a:r>
              <a:rPr sz="9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900" b="1" dirty="0">
                <a:solidFill>
                  <a:srgbClr val="AC1324"/>
                </a:solidFill>
                <a:latin typeface="Lato"/>
                <a:cs typeface="Lato"/>
              </a:rPr>
              <a:t>tobacco</a:t>
            </a:r>
            <a:r>
              <a:rPr sz="9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900" spc="-2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9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900" dirty="0">
                <a:solidFill>
                  <a:srgbClr val="4E575E"/>
                </a:solidFill>
                <a:latin typeface="Lato"/>
                <a:cs typeface="Lato"/>
              </a:rPr>
              <a:t>seized, worth</a:t>
            </a:r>
            <a:r>
              <a:rPr sz="9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9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9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900" b="1" dirty="0">
                <a:solidFill>
                  <a:srgbClr val="AC1324"/>
                </a:solidFill>
                <a:latin typeface="Lato"/>
                <a:cs typeface="Lato"/>
              </a:rPr>
              <a:t>£1.7</a:t>
            </a:r>
            <a:r>
              <a:rPr sz="9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900" b="1" spc="-10" dirty="0">
                <a:solidFill>
                  <a:srgbClr val="AC1324"/>
                </a:solidFill>
                <a:latin typeface="Lato"/>
                <a:cs typeface="Lato"/>
              </a:rPr>
              <a:t>million</a:t>
            </a:r>
            <a:endParaRPr sz="900">
              <a:latin typeface="Lato"/>
              <a:cs typeface="Lato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08901" y="507178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08901" y="862673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91299" y="592169"/>
            <a:ext cx="6425565" cy="1098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45" algn="just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SUPPORTING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THE</a:t>
            </a:r>
            <a:r>
              <a:rPr sz="1100" b="1" spc="2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LOCAL</a:t>
            </a:r>
            <a:r>
              <a:rPr sz="11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ECONOMY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00">
              <a:latin typeface="Lato"/>
              <a:cs typeface="Lato"/>
            </a:endParaRPr>
          </a:p>
          <a:p>
            <a:pPr marL="12700" marR="5080" algn="just">
              <a:lnSpc>
                <a:spcPct val="125000"/>
              </a:lnSpc>
              <a:spcBef>
                <a:spcPts val="5"/>
              </a:spcBef>
            </a:pP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Businesses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have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always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needed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support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from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help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them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navigate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range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laws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ensure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they trade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fairly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their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safe. This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year,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continue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recover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from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impacts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Covid,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face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supply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chain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energy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cost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issues,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ability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access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correct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have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confidence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never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been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more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important.</a:t>
            </a:r>
            <a:endParaRPr sz="8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Lato"/>
              <a:cs typeface="Lato"/>
            </a:endParaRPr>
          </a:p>
          <a:p>
            <a:pPr marL="12700" algn="just">
              <a:lnSpc>
                <a:spcPct val="100000"/>
              </a:lnSpc>
            </a:pP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Key</a:t>
            </a:r>
            <a:r>
              <a:rPr sz="800" b="1" spc="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statistics</a:t>
            </a:r>
            <a:r>
              <a:rPr sz="800" b="1" spc="3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for</a:t>
            </a:r>
            <a:r>
              <a:rPr sz="800" b="1" spc="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2021/22</a:t>
            </a:r>
            <a:r>
              <a:rPr sz="800" b="1" spc="3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included:</a:t>
            </a:r>
            <a:endParaRPr sz="800">
              <a:latin typeface="Lato"/>
              <a:cs typeface="Lato"/>
            </a:endParaRPr>
          </a:p>
        </p:txBody>
      </p:sp>
      <p:pic>
        <p:nvPicPr>
          <p:cNvPr id="20" name="object 2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24002" y="2359647"/>
            <a:ext cx="252685" cy="235375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1093" y="1914954"/>
            <a:ext cx="249364" cy="230797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8459" y="2801317"/>
            <a:ext cx="251993" cy="246735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906004" y="1829286"/>
            <a:ext cx="251993" cy="244462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556666" y="5930315"/>
            <a:ext cx="179705" cy="401955"/>
          </a:xfrm>
          <a:custGeom>
            <a:avLst/>
            <a:gdLst/>
            <a:ahLst/>
            <a:cxnLst/>
            <a:rect l="l" t="t" r="r" b="b"/>
            <a:pathLst>
              <a:path w="179704" h="401954">
                <a:moveTo>
                  <a:pt x="37388" y="7734"/>
                </a:moveTo>
                <a:lnTo>
                  <a:pt x="35521" y="5905"/>
                </a:lnTo>
                <a:lnTo>
                  <a:pt x="30924" y="5905"/>
                </a:lnTo>
                <a:lnTo>
                  <a:pt x="29057" y="7734"/>
                </a:lnTo>
                <a:lnTo>
                  <a:pt x="29057" y="117386"/>
                </a:lnTo>
                <a:lnTo>
                  <a:pt x="30924" y="119202"/>
                </a:lnTo>
                <a:lnTo>
                  <a:pt x="33223" y="119202"/>
                </a:lnTo>
                <a:lnTo>
                  <a:pt x="35521" y="119202"/>
                </a:lnTo>
                <a:lnTo>
                  <a:pt x="37388" y="117386"/>
                </a:lnTo>
                <a:lnTo>
                  <a:pt x="37388" y="7734"/>
                </a:lnTo>
                <a:close/>
              </a:path>
              <a:path w="179704" h="401954">
                <a:moveTo>
                  <a:pt x="67551" y="7734"/>
                </a:moveTo>
                <a:lnTo>
                  <a:pt x="65684" y="5905"/>
                </a:lnTo>
                <a:lnTo>
                  <a:pt x="61087" y="5905"/>
                </a:lnTo>
                <a:lnTo>
                  <a:pt x="59220" y="7734"/>
                </a:lnTo>
                <a:lnTo>
                  <a:pt x="59220" y="117386"/>
                </a:lnTo>
                <a:lnTo>
                  <a:pt x="61087" y="119202"/>
                </a:lnTo>
                <a:lnTo>
                  <a:pt x="63385" y="119202"/>
                </a:lnTo>
                <a:lnTo>
                  <a:pt x="65684" y="119202"/>
                </a:lnTo>
                <a:lnTo>
                  <a:pt x="67551" y="117386"/>
                </a:lnTo>
                <a:lnTo>
                  <a:pt x="67551" y="7734"/>
                </a:lnTo>
                <a:close/>
              </a:path>
              <a:path w="179704" h="401954">
                <a:moveTo>
                  <a:pt x="96608" y="7734"/>
                </a:moveTo>
                <a:lnTo>
                  <a:pt x="94742" y="5905"/>
                </a:lnTo>
                <a:lnTo>
                  <a:pt x="92443" y="5905"/>
                </a:lnTo>
                <a:lnTo>
                  <a:pt x="90144" y="5905"/>
                </a:lnTo>
                <a:lnTo>
                  <a:pt x="88277" y="7734"/>
                </a:lnTo>
                <a:lnTo>
                  <a:pt x="88277" y="122694"/>
                </a:lnTo>
                <a:lnTo>
                  <a:pt x="86639" y="134874"/>
                </a:lnTo>
                <a:lnTo>
                  <a:pt x="81953" y="145884"/>
                </a:lnTo>
                <a:lnTo>
                  <a:pt x="74637" y="155067"/>
                </a:lnTo>
                <a:lnTo>
                  <a:pt x="65049" y="161772"/>
                </a:lnTo>
                <a:lnTo>
                  <a:pt x="58039" y="165265"/>
                </a:lnTo>
                <a:lnTo>
                  <a:pt x="53657" y="172478"/>
                </a:lnTo>
                <a:lnTo>
                  <a:pt x="59296" y="385648"/>
                </a:lnTo>
                <a:lnTo>
                  <a:pt x="58191" y="388391"/>
                </a:lnTo>
                <a:lnTo>
                  <a:pt x="54051" y="392557"/>
                </a:lnTo>
                <a:lnTo>
                  <a:pt x="51269" y="393700"/>
                </a:lnTo>
                <a:lnTo>
                  <a:pt x="45326" y="393700"/>
                </a:lnTo>
                <a:lnTo>
                  <a:pt x="42557" y="392557"/>
                </a:lnTo>
                <a:lnTo>
                  <a:pt x="38404" y="388391"/>
                </a:lnTo>
                <a:lnTo>
                  <a:pt x="37312" y="385648"/>
                </a:lnTo>
                <a:lnTo>
                  <a:pt x="42951" y="172478"/>
                </a:lnTo>
                <a:lnTo>
                  <a:pt x="38557" y="165265"/>
                </a:lnTo>
                <a:lnTo>
                  <a:pt x="9969" y="134874"/>
                </a:lnTo>
                <a:lnTo>
                  <a:pt x="8318" y="122694"/>
                </a:lnTo>
                <a:lnTo>
                  <a:pt x="8318" y="7734"/>
                </a:lnTo>
                <a:lnTo>
                  <a:pt x="6451" y="5905"/>
                </a:lnTo>
                <a:lnTo>
                  <a:pt x="1854" y="5905"/>
                </a:lnTo>
                <a:lnTo>
                  <a:pt x="0" y="7734"/>
                </a:lnTo>
                <a:lnTo>
                  <a:pt x="0" y="122694"/>
                </a:lnTo>
                <a:lnTo>
                  <a:pt x="1968" y="137096"/>
                </a:lnTo>
                <a:lnTo>
                  <a:pt x="7569" y="150126"/>
                </a:lnTo>
                <a:lnTo>
                  <a:pt x="16332" y="161036"/>
                </a:lnTo>
                <a:lnTo>
                  <a:pt x="27787" y="169037"/>
                </a:lnTo>
                <a:lnTo>
                  <a:pt x="31940" y="171107"/>
                </a:lnTo>
                <a:lnTo>
                  <a:pt x="34544" y="175387"/>
                </a:lnTo>
                <a:lnTo>
                  <a:pt x="28930" y="387654"/>
                </a:lnTo>
                <a:lnTo>
                  <a:pt x="30873" y="392493"/>
                </a:lnTo>
                <a:lnTo>
                  <a:pt x="38176" y="399834"/>
                </a:lnTo>
                <a:lnTo>
                  <a:pt x="43065" y="401853"/>
                </a:lnTo>
                <a:lnTo>
                  <a:pt x="53530" y="401853"/>
                </a:lnTo>
                <a:lnTo>
                  <a:pt x="58432" y="399834"/>
                </a:lnTo>
                <a:lnTo>
                  <a:pt x="65735" y="392493"/>
                </a:lnTo>
                <a:lnTo>
                  <a:pt x="67665" y="387654"/>
                </a:lnTo>
                <a:lnTo>
                  <a:pt x="62052" y="175387"/>
                </a:lnTo>
                <a:lnTo>
                  <a:pt x="64655" y="171107"/>
                </a:lnTo>
                <a:lnTo>
                  <a:pt x="94640" y="137096"/>
                </a:lnTo>
                <a:lnTo>
                  <a:pt x="96608" y="122694"/>
                </a:lnTo>
                <a:lnTo>
                  <a:pt x="96608" y="7734"/>
                </a:lnTo>
                <a:close/>
              </a:path>
              <a:path w="179704" h="401954">
                <a:moveTo>
                  <a:pt x="179514" y="112166"/>
                </a:moveTo>
                <a:lnTo>
                  <a:pt x="174764" y="74472"/>
                </a:lnTo>
                <a:lnTo>
                  <a:pt x="171386" y="63220"/>
                </a:lnTo>
                <a:lnTo>
                  <a:pt x="171386" y="141427"/>
                </a:lnTo>
                <a:lnTo>
                  <a:pt x="166192" y="195922"/>
                </a:lnTo>
                <a:lnTo>
                  <a:pt x="153670" y="256044"/>
                </a:lnTo>
                <a:lnTo>
                  <a:pt x="152171" y="261848"/>
                </a:lnTo>
                <a:lnTo>
                  <a:pt x="155917" y="382524"/>
                </a:lnTo>
                <a:lnTo>
                  <a:pt x="156006" y="385648"/>
                </a:lnTo>
                <a:lnTo>
                  <a:pt x="154901" y="388404"/>
                </a:lnTo>
                <a:lnTo>
                  <a:pt x="150761" y="392557"/>
                </a:lnTo>
                <a:lnTo>
                  <a:pt x="147980" y="393712"/>
                </a:lnTo>
                <a:lnTo>
                  <a:pt x="142036" y="393712"/>
                </a:lnTo>
                <a:lnTo>
                  <a:pt x="139268" y="392557"/>
                </a:lnTo>
                <a:lnTo>
                  <a:pt x="135115" y="388404"/>
                </a:lnTo>
                <a:lnTo>
                  <a:pt x="134023" y="385648"/>
                </a:lnTo>
                <a:lnTo>
                  <a:pt x="134099" y="382524"/>
                </a:lnTo>
                <a:lnTo>
                  <a:pt x="133591" y="9728"/>
                </a:lnTo>
                <a:lnTo>
                  <a:pt x="159956" y="52298"/>
                </a:lnTo>
                <a:lnTo>
                  <a:pt x="169303" y="93306"/>
                </a:lnTo>
                <a:lnTo>
                  <a:pt x="171386" y="141427"/>
                </a:lnTo>
                <a:lnTo>
                  <a:pt x="171386" y="63220"/>
                </a:lnTo>
                <a:lnTo>
                  <a:pt x="164973" y="41846"/>
                </a:lnTo>
                <a:lnTo>
                  <a:pt x="150101" y="14312"/>
                </a:lnTo>
                <a:lnTo>
                  <a:pt x="146227" y="9728"/>
                </a:lnTo>
                <a:lnTo>
                  <a:pt x="137337" y="0"/>
                </a:lnTo>
                <a:lnTo>
                  <a:pt x="129540" y="0"/>
                </a:lnTo>
                <a:lnTo>
                  <a:pt x="128524" y="215"/>
                </a:lnTo>
                <a:lnTo>
                  <a:pt x="126174" y="1333"/>
                </a:lnTo>
                <a:lnTo>
                  <a:pt x="125260" y="2755"/>
                </a:lnTo>
                <a:lnTo>
                  <a:pt x="125590" y="242100"/>
                </a:lnTo>
                <a:lnTo>
                  <a:pt x="125691" y="385648"/>
                </a:lnTo>
                <a:lnTo>
                  <a:pt x="125641" y="387654"/>
                </a:lnTo>
                <a:lnTo>
                  <a:pt x="127584" y="392493"/>
                </a:lnTo>
                <a:lnTo>
                  <a:pt x="134886" y="399834"/>
                </a:lnTo>
                <a:lnTo>
                  <a:pt x="139776" y="401853"/>
                </a:lnTo>
                <a:lnTo>
                  <a:pt x="150241" y="401853"/>
                </a:lnTo>
                <a:lnTo>
                  <a:pt x="155143" y="399834"/>
                </a:lnTo>
                <a:lnTo>
                  <a:pt x="161226" y="393712"/>
                </a:lnTo>
                <a:lnTo>
                  <a:pt x="162445" y="392493"/>
                </a:lnTo>
                <a:lnTo>
                  <a:pt x="164376" y="387654"/>
                </a:lnTo>
                <a:lnTo>
                  <a:pt x="164249" y="382524"/>
                </a:lnTo>
                <a:lnTo>
                  <a:pt x="160515" y="262877"/>
                </a:lnTo>
                <a:lnTo>
                  <a:pt x="160743" y="261848"/>
                </a:lnTo>
                <a:lnTo>
                  <a:pt x="170815" y="218414"/>
                </a:lnTo>
                <a:lnTo>
                  <a:pt x="179197" y="154813"/>
                </a:lnTo>
                <a:lnTo>
                  <a:pt x="179514" y="112166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object 2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02746" y="6767800"/>
            <a:ext cx="287834" cy="240541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889315" y="4671038"/>
            <a:ext cx="249364" cy="237159"/>
          </a:xfrm>
          <a:prstGeom prst="rect">
            <a:avLst/>
          </a:prstGeom>
        </p:spPr>
      </p:pic>
      <p:sp>
        <p:nvSpPr>
          <p:cNvPr id="27" name="object 27"/>
          <p:cNvSpPr txBox="1"/>
          <p:nvPr/>
        </p:nvSpPr>
        <p:spPr>
          <a:xfrm>
            <a:off x="482898" y="3417137"/>
            <a:ext cx="6431280" cy="12680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PROMOTING</a:t>
            </a:r>
            <a:r>
              <a:rPr sz="1100" b="1" spc="2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HEALTH</a:t>
            </a:r>
            <a:r>
              <a:rPr sz="11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AND</a:t>
            </a:r>
            <a:r>
              <a:rPr sz="1100" b="1" spc="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WELLBEING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Lato"/>
              <a:cs typeface="Lato"/>
            </a:endParaRPr>
          </a:p>
          <a:p>
            <a:pPr marL="23495" marR="5080">
              <a:lnSpc>
                <a:spcPct val="125000"/>
              </a:lnSpc>
            </a:pP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undertake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wide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range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activities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protect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promote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health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well-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being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local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communities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including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ensuring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people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safe,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food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correctly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labelled,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health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welfare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livestock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assured.</a:t>
            </a:r>
            <a:endParaRPr sz="800">
              <a:latin typeface="Lato"/>
              <a:cs typeface="Lato"/>
            </a:endParaRPr>
          </a:p>
          <a:p>
            <a:pPr marL="23495" marR="40640">
              <a:lnSpc>
                <a:spcPct val="125000"/>
              </a:lnSpc>
              <a:spcBef>
                <a:spcPts val="57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Age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restricted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products,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including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vaping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products,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tobacco,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alcohol,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knives,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also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significant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area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focus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many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authorities.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enforce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advise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on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very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wide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range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age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restricted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sales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legislation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help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keep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young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people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safe.</a:t>
            </a:r>
            <a:endParaRPr sz="8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750">
              <a:latin typeface="Lato"/>
              <a:cs typeface="Lato"/>
            </a:endParaRPr>
          </a:p>
          <a:p>
            <a:pPr marL="20955">
              <a:lnSpc>
                <a:spcPct val="100000"/>
              </a:lnSpc>
              <a:spcBef>
                <a:spcPts val="5"/>
              </a:spcBef>
            </a:pP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Key</a:t>
            </a:r>
            <a:r>
              <a:rPr sz="800" b="1" spc="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statistics</a:t>
            </a:r>
            <a:r>
              <a:rPr sz="800" b="1" spc="3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for</a:t>
            </a:r>
            <a:r>
              <a:rPr sz="800" b="1" spc="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2021/22</a:t>
            </a:r>
            <a:r>
              <a:rPr sz="800" b="1" spc="3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included:</a:t>
            </a:r>
            <a:endParaRPr sz="800">
              <a:latin typeface="Lato"/>
              <a:cs typeface="Lato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3905995" y="5130691"/>
            <a:ext cx="254000" cy="224154"/>
            <a:chOff x="3905995" y="5130691"/>
            <a:chExt cx="254000" cy="224154"/>
          </a:xfrm>
        </p:grpSpPr>
        <p:pic>
          <p:nvPicPr>
            <p:cNvPr id="29" name="object 2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930347" y="5130691"/>
              <a:ext cx="229048" cy="103766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3905986" y="5254434"/>
              <a:ext cx="252095" cy="100330"/>
            </a:xfrm>
            <a:custGeom>
              <a:avLst/>
              <a:gdLst/>
              <a:ahLst/>
              <a:cxnLst/>
              <a:rect l="l" t="t" r="r" b="b"/>
              <a:pathLst>
                <a:path w="252095" h="100329">
                  <a:moveTo>
                    <a:pt x="89446" y="68986"/>
                  </a:moveTo>
                  <a:lnTo>
                    <a:pt x="87223" y="66941"/>
                  </a:lnTo>
                  <a:lnTo>
                    <a:pt x="84505" y="66941"/>
                  </a:lnTo>
                  <a:lnTo>
                    <a:pt x="81788" y="66941"/>
                  </a:lnTo>
                  <a:lnTo>
                    <a:pt x="79578" y="68986"/>
                  </a:lnTo>
                  <a:lnTo>
                    <a:pt x="79578" y="74015"/>
                  </a:lnTo>
                  <a:lnTo>
                    <a:pt x="81788" y="76060"/>
                  </a:lnTo>
                  <a:lnTo>
                    <a:pt x="87249" y="76060"/>
                  </a:lnTo>
                  <a:lnTo>
                    <a:pt x="89446" y="74015"/>
                  </a:lnTo>
                  <a:lnTo>
                    <a:pt x="89446" y="68986"/>
                  </a:lnTo>
                  <a:close/>
                </a:path>
                <a:path w="252095" h="100329">
                  <a:moveTo>
                    <a:pt x="252006" y="7645"/>
                  </a:moveTo>
                  <a:lnTo>
                    <a:pt x="243751" y="0"/>
                  </a:lnTo>
                  <a:lnTo>
                    <a:pt x="242163" y="0"/>
                  </a:lnTo>
                  <a:lnTo>
                    <a:pt x="242163" y="12674"/>
                  </a:lnTo>
                  <a:lnTo>
                    <a:pt x="242163" y="63385"/>
                  </a:lnTo>
                  <a:lnTo>
                    <a:pt x="238315" y="66941"/>
                  </a:lnTo>
                  <a:lnTo>
                    <a:pt x="103886" y="66941"/>
                  </a:lnTo>
                  <a:lnTo>
                    <a:pt x="101688" y="68986"/>
                  </a:lnTo>
                  <a:lnTo>
                    <a:pt x="101688" y="74028"/>
                  </a:lnTo>
                  <a:lnTo>
                    <a:pt x="103886" y="76060"/>
                  </a:lnTo>
                  <a:lnTo>
                    <a:pt x="228663" y="76060"/>
                  </a:lnTo>
                  <a:lnTo>
                    <a:pt x="228663" y="87718"/>
                  </a:lnTo>
                  <a:lnTo>
                    <a:pt x="225031" y="91084"/>
                  </a:lnTo>
                  <a:lnTo>
                    <a:pt x="26987" y="91084"/>
                  </a:lnTo>
                  <a:lnTo>
                    <a:pt x="23342" y="87718"/>
                  </a:lnTo>
                  <a:lnTo>
                    <a:pt x="23342" y="76060"/>
                  </a:lnTo>
                  <a:lnTo>
                    <a:pt x="65125" y="76060"/>
                  </a:lnTo>
                  <a:lnTo>
                    <a:pt x="67335" y="74028"/>
                  </a:lnTo>
                  <a:lnTo>
                    <a:pt x="67335" y="68986"/>
                  </a:lnTo>
                  <a:lnTo>
                    <a:pt x="65125" y="66941"/>
                  </a:lnTo>
                  <a:lnTo>
                    <a:pt x="13690" y="66941"/>
                  </a:lnTo>
                  <a:lnTo>
                    <a:pt x="9855" y="63385"/>
                  </a:lnTo>
                  <a:lnTo>
                    <a:pt x="9855" y="12674"/>
                  </a:lnTo>
                  <a:lnTo>
                    <a:pt x="13690" y="9118"/>
                  </a:lnTo>
                  <a:lnTo>
                    <a:pt x="40474" y="9118"/>
                  </a:lnTo>
                  <a:lnTo>
                    <a:pt x="40474" y="16179"/>
                  </a:lnTo>
                  <a:lnTo>
                    <a:pt x="42176" y="23926"/>
                  </a:lnTo>
                  <a:lnTo>
                    <a:pt x="46799" y="30251"/>
                  </a:lnTo>
                  <a:lnTo>
                    <a:pt x="53644" y="34518"/>
                  </a:lnTo>
                  <a:lnTo>
                    <a:pt x="62014" y="36093"/>
                  </a:lnTo>
                  <a:lnTo>
                    <a:pt x="70396" y="34518"/>
                  </a:lnTo>
                  <a:lnTo>
                    <a:pt x="77241" y="30251"/>
                  </a:lnTo>
                  <a:lnTo>
                    <a:pt x="79629" y="26974"/>
                  </a:lnTo>
                  <a:lnTo>
                    <a:pt x="81864" y="23926"/>
                  </a:lnTo>
                  <a:lnTo>
                    <a:pt x="83553" y="16179"/>
                  </a:lnTo>
                  <a:lnTo>
                    <a:pt x="83553" y="9118"/>
                  </a:lnTo>
                  <a:lnTo>
                    <a:pt x="168452" y="9118"/>
                  </a:lnTo>
                  <a:lnTo>
                    <a:pt x="168452" y="16179"/>
                  </a:lnTo>
                  <a:lnTo>
                    <a:pt x="170154" y="23926"/>
                  </a:lnTo>
                  <a:lnTo>
                    <a:pt x="174764" y="30251"/>
                  </a:lnTo>
                  <a:lnTo>
                    <a:pt x="181610" y="34518"/>
                  </a:lnTo>
                  <a:lnTo>
                    <a:pt x="189979" y="36093"/>
                  </a:lnTo>
                  <a:lnTo>
                    <a:pt x="198361" y="34518"/>
                  </a:lnTo>
                  <a:lnTo>
                    <a:pt x="205206" y="30251"/>
                  </a:lnTo>
                  <a:lnTo>
                    <a:pt x="207594" y="26974"/>
                  </a:lnTo>
                  <a:lnTo>
                    <a:pt x="209829" y="23926"/>
                  </a:lnTo>
                  <a:lnTo>
                    <a:pt x="211518" y="16179"/>
                  </a:lnTo>
                  <a:lnTo>
                    <a:pt x="211518" y="9118"/>
                  </a:lnTo>
                  <a:lnTo>
                    <a:pt x="238315" y="9118"/>
                  </a:lnTo>
                  <a:lnTo>
                    <a:pt x="242163" y="12674"/>
                  </a:lnTo>
                  <a:lnTo>
                    <a:pt x="242163" y="0"/>
                  </a:lnTo>
                  <a:lnTo>
                    <a:pt x="203873" y="0"/>
                  </a:lnTo>
                  <a:lnTo>
                    <a:pt x="201676" y="2044"/>
                  </a:lnTo>
                  <a:lnTo>
                    <a:pt x="201676" y="22136"/>
                  </a:lnTo>
                  <a:lnTo>
                    <a:pt x="196430" y="26974"/>
                  </a:lnTo>
                  <a:lnTo>
                    <a:pt x="183540" y="26974"/>
                  </a:lnTo>
                  <a:lnTo>
                    <a:pt x="178295" y="22136"/>
                  </a:lnTo>
                  <a:lnTo>
                    <a:pt x="178295" y="9118"/>
                  </a:lnTo>
                  <a:lnTo>
                    <a:pt x="178295" y="2044"/>
                  </a:lnTo>
                  <a:lnTo>
                    <a:pt x="176098" y="0"/>
                  </a:lnTo>
                  <a:lnTo>
                    <a:pt x="75920" y="0"/>
                  </a:lnTo>
                  <a:lnTo>
                    <a:pt x="73710" y="2044"/>
                  </a:lnTo>
                  <a:lnTo>
                    <a:pt x="73710" y="22136"/>
                  </a:lnTo>
                  <a:lnTo>
                    <a:pt x="68465" y="26974"/>
                  </a:lnTo>
                  <a:lnTo>
                    <a:pt x="55562" y="26974"/>
                  </a:lnTo>
                  <a:lnTo>
                    <a:pt x="50317" y="22136"/>
                  </a:lnTo>
                  <a:lnTo>
                    <a:pt x="50317" y="9118"/>
                  </a:lnTo>
                  <a:lnTo>
                    <a:pt x="50317" y="2044"/>
                  </a:lnTo>
                  <a:lnTo>
                    <a:pt x="48120" y="0"/>
                  </a:lnTo>
                  <a:lnTo>
                    <a:pt x="8267" y="0"/>
                  </a:lnTo>
                  <a:lnTo>
                    <a:pt x="0" y="7645"/>
                  </a:lnTo>
                  <a:lnTo>
                    <a:pt x="88" y="66941"/>
                  </a:lnTo>
                  <a:lnTo>
                    <a:pt x="5727" y="73444"/>
                  </a:lnTo>
                  <a:lnTo>
                    <a:pt x="13500" y="75438"/>
                  </a:lnTo>
                  <a:lnTo>
                    <a:pt x="13500" y="92748"/>
                  </a:lnTo>
                  <a:lnTo>
                    <a:pt x="21551" y="100203"/>
                  </a:lnTo>
                  <a:lnTo>
                    <a:pt x="230454" y="100203"/>
                  </a:lnTo>
                  <a:lnTo>
                    <a:pt x="238518" y="92748"/>
                  </a:lnTo>
                  <a:lnTo>
                    <a:pt x="238518" y="91084"/>
                  </a:lnTo>
                  <a:lnTo>
                    <a:pt x="238518" y="75438"/>
                  </a:lnTo>
                  <a:lnTo>
                    <a:pt x="246278" y="73444"/>
                  </a:lnTo>
                  <a:lnTo>
                    <a:pt x="251917" y="66941"/>
                  </a:lnTo>
                  <a:lnTo>
                    <a:pt x="252006" y="9118"/>
                  </a:lnTo>
                  <a:lnTo>
                    <a:pt x="252006" y="7645"/>
                  </a:lnTo>
                  <a:close/>
                </a:path>
              </a:pathLst>
            </a:custGeom>
            <a:solidFill>
              <a:srgbClr val="AC13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/>
          <p:nvPr/>
        </p:nvSpPr>
        <p:spPr>
          <a:xfrm>
            <a:off x="3923997" y="6125158"/>
            <a:ext cx="180340" cy="299085"/>
          </a:xfrm>
          <a:custGeom>
            <a:avLst/>
            <a:gdLst/>
            <a:ahLst/>
            <a:cxnLst/>
            <a:rect l="l" t="t" r="r" b="b"/>
            <a:pathLst>
              <a:path w="180339" h="299085">
                <a:moveTo>
                  <a:pt x="37185" y="37719"/>
                </a:moveTo>
                <a:lnTo>
                  <a:pt x="28575" y="37719"/>
                </a:lnTo>
                <a:lnTo>
                  <a:pt x="28575" y="48285"/>
                </a:lnTo>
                <a:lnTo>
                  <a:pt x="1930" y="48285"/>
                </a:lnTo>
                <a:lnTo>
                  <a:pt x="0" y="50241"/>
                </a:lnTo>
                <a:lnTo>
                  <a:pt x="0" y="292176"/>
                </a:lnTo>
                <a:lnTo>
                  <a:pt x="6210" y="298475"/>
                </a:lnTo>
                <a:lnTo>
                  <a:pt x="173799" y="298475"/>
                </a:lnTo>
                <a:lnTo>
                  <a:pt x="179997" y="292176"/>
                </a:lnTo>
                <a:lnTo>
                  <a:pt x="179997" y="289737"/>
                </a:lnTo>
                <a:lnTo>
                  <a:pt x="10960" y="289737"/>
                </a:lnTo>
                <a:lnTo>
                  <a:pt x="8623" y="287362"/>
                </a:lnTo>
                <a:lnTo>
                  <a:pt x="8623" y="209321"/>
                </a:lnTo>
                <a:lnTo>
                  <a:pt x="22661" y="198247"/>
                </a:lnTo>
                <a:lnTo>
                  <a:pt x="8623" y="198247"/>
                </a:lnTo>
                <a:lnTo>
                  <a:pt x="8623" y="124637"/>
                </a:lnTo>
                <a:lnTo>
                  <a:pt x="39573" y="124637"/>
                </a:lnTo>
                <a:lnTo>
                  <a:pt x="41503" y="122682"/>
                </a:lnTo>
                <a:lnTo>
                  <a:pt x="41503" y="117856"/>
                </a:lnTo>
                <a:lnTo>
                  <a:pt x="39573" y="115900"/>
                </a:lnTo>
                <a:lnTo>
                  <a:pt x="8623" y="115900"/>
                </a:lnTo>
                <a:lnTo>
                  <a:pt x="8623" y="57035"/>
                </a:lnTo>
                <a:lnTo>
                  <a:pt x="38395" y="57035"/>
                </a:lnTo>
                <a:lnTo>
                  <a:pt x="37207" y="52209"/>
                </a:lnTo>
                <a:lnTo>
                  <a:pt x="37185" y="37719"/>
                </a:lnTo>
                <a:close/>
              </a:path>
              <a:path w="180339" h="299085">
                <a:moveTo>
                  <a:pt x="104054" y="145122"/>
                </a:moveTo>
                <a:lnTo>
                  <a:pt x="90004" y="145122"/>
                </a:lnTo>
                <a:lnTo>
                  <a:pt x="171386" y="209321"/>
                </a:lnTo>
                <a:lnTo>
                  <a:pt x="171386" y="287362"/>
                </a:lnTo>
                <a:lnTo>
                  <a:pt x="169049" y="289737"/>
                </a:lnTo>
                <a:lnTo>
                  <a:pt x="179997" y="289737"/>
                </a:lnTo>
                <a:lnTo>
                  <a:pt x="179997" y="198247"/>
                </a:lnTo>
                <a:lnTo>
                  <a:pt x="171386" y="198247"/>
                </a:lnTo>
                <a:lnTo>
                  <a:pt x="104054" y="145122"/>
                </a:lnTo>
                <a:close/>
              </a:path>
              <a:path w="180339" h="299085">
                <a:moveTo>
                  <a:pt x="91097" y="134899"/>
                </a:moveTo>
                <a:lnTo>
                  <a:pt x="88912" y="134899"/>
                </a:lnTo>
                <a:lnTo>
                  <a:pt x="8623" y="198247"/>
                </a:lnTo>
                <a:lnTo>
                  <a:pt x="22661" y="198247"/>
                </a:lnTo>
                <a:lnTo>
                  <a:pt x="90004" y="145122"/>
                </a:lnTo>
                <a:lnTo>
                  <a:pt x="104054" y="145122"/>
                </a:lnTo>
                <a:lnTo>
                  <a:pt x="91097" y="134899"/>
                </a:lnTo>
                <a:close/>
              </a:path>
              <a:path w="180339" h="299085">
                <a:moveTo>
                  <a:pt x="179997" y="57035"/>
                </a:moveTo>
                <a:lnTo>
                  <a:pt x="171386" y="57035"/>
                </a:lnTo>
                <a:lnTo>
                  <a:pt x="171386" y="115900"/>
                </a:lnTo>
                <a:lnTo>
                  <a:pt x="52006" y="115900"/>
                </a:lnTo>
                <a:lnTo>
                  <a:pt x="50076" y="117856"/>
                </a:lnTo>
                <a:lnTo>
                  <a:pt x="50076" y="122682"/>
                </a:lnTo>
                <a:lnTo>
                  <a:pt x="52006" y="124637"/>
                </a:lnTo>
                <a:lnTo>
                  <a:pt x="171386" y="124637"/>
                </a:lnTo>
                <a:lnTo>
                  <a:pt x="171386" y="198247"/>
                </a:lnTo>
                <a:lnTo>
                  <a:pt x="179997" y="198247"/>
                </a:lnTo>
                <a:lnTo>
                  <a:pt x="179997" y="57035"/>
                </a:lnTo>
                <a:close/>
              </a:path>
              <a:path w="180339" h="299085">
                <a:moveTo>
                  <a:pt x="38395" y="57035"/>
                </a:moveTo>
                <a:lnTo>
                  <a:pt x="29514" y="57035"/>
                </a:lnTo>
                <a:lnTo>
                  <a:pt x="38696" y="94297"/>
                </a:lnTo>
                <a:lnTo>
                  <a:pt x="40424" y="95669"/>
                </a:lnTo>
                <a:lnTo>
                  <a:pt x="139585" y="95669"/>
                </a:lnTo>
                <a:lnTo>
                  <a:pt x="141312" y="94297"/>
                </a:lnTo>
                <a:lnTo>
                  <a:pt x="143131" y="86918"/>
                </a:lnTo>
                <a:lnTo>
                  <a:pt x="45758" y="86918"/>
                </a:lnTo>
                <a:lnTo>
                  <a:pt x="44348" y="81178"/>
                </a:lnTo>
                <a:lnTo>
                  <a:pt x="56222" y="81178"/>
                </a:lnTo>
                <a:lnTo>
                  <a:pt x="56222" y="72440"/>
                </a:lnTo>
                <a:lnTo>
                  <a:pt x="42189" y="72440"/>
                </a:lnTo>
                <a:lnTo>
                  <a:pt x="38395" y="57035"/>
                </a:lnTo>
                <a:close/>
              </a:path>
              <a:path w="180339" h="299085">
                <a:moveTo>
                  <a:pt x="56222" y="81178"/>
                </a:moveTo>
                <a:lnTo>
                  <a:pt x="47612" y="81178"/>
                </a:lnTo>
                <a:lnTo>
                  <a:pt x="47612" y="86918"/>
                </a:lnTo>
                <a:lnTo>
                  <a:pt x="56222" y="86918"/>
                </a:lnTo>
                <a:lnTo>
                  <a:pt x="56222" y="81178"/>
                </a:lnTo>
                <a:close/>
              </a:path>
              <a:path w="180339" h="299085">
                <a:moveTo>
                  <a:pt x="75272" y="52209"/>
                </a:moveTo>
                <a:lnTo>
                  <a:pt x="66649" y="52209"/>
                </a:lnTo>
                <a:lnTo>
                  <a:pt x="66649" y="86918"/>
                </a:lnTo>
                <a:lnTo>
                  <a:pt x="75272" y="86918"/>
                </a:lnTo>
                <a:lnTo>
                  <a:pt x="75272" y="81178"/>
                </a:lnTo>
                <a:lnTo>
                  <a:pt x="144545" y="81178"/>
                </a:lnTo>
                <a:lnTo>
                  <a:pt x="146698" y="72440"/>
                </a:lnTo>
                <a:lnTo>
                  <a:pt x="75272" y="72440"/>
                </a:lnTo>
                <a:lnTo>
                  <a:pt x="75272" y="52209"/>
                </a:lnTo>
                <a:close/>
              </a:path>
              <a:path w="180339" h="299085">
                <a:moveTo>
                  <a:pt x="94310" y="81178"/>
                </a:moveTo>
                <a:lnTo>
                  <a:pt x="85699" y="81178"/>
                </a:lnTo>
                <a:lnTo>
                  <a:pt x="85699" y="86918"/>
                </a:lnTo>
                <a:lnTo>
                  <a:pt x="94310" y="86918"/>
                </a:lnTo>
                <a:lnTo>
                  <a:pt x="94310" y="81178"/>
                </a:lnTo>
                <a:close/>
              </a:path>
              <a:path w="180339" h="299085">
                <a:moveTo>
                  <a:pt x="113360" y="81178"/>
                </a:moveTo>
                <a:lnTo>
                  <a:pt x="104736" y="81178"/>
                </a:lnTo>
                <a:lnTo>
                  <a:pt x="104736" y="86918"/>
                </a:lnTo>
                <a:lnTo>
                  <a:pt x="113360" y="86918"/>
                </a:lnTo>
                <a:lnTo>
                  <a:pt x="113360" y="81178"/>
                </a:lnTo>
                <a:close/>
              </a:path>
              <a:path w="180339" h="299085">
                <a:moveTo>
                  <a:pt x="132397" y="81178"/>
                </a:moveTo>
                <a:lnTo>
                  <a:pt x="123786" y="81178"/>
                </a:lnTo>
                <a:lnTo>
                  <a:pt x="123786" y="86918"/>
                </a:lnTo>
                <a:lnTo>
                  <a:pt x="132397" y="86918"/>
                </a:lnTo>
                <a:lnTo>
                  <a:pt x="132397" y="81178"/>
                </a:lnTo>
                <a:close/>
              </a:path>
              <a:path w="180339" h="299085">
                <a:moveTo>
                  <a:pt x="144545" y="81178"/>
                </a:moveTo>
                <a:lnTo>
                  <a:pt x="135661" y="81178"/>
                </a:lnTo>
                <a:lnTo>
                  <a:pt x="134239" y="86918"/>
                </a:lnTo>
                <a:lnTo>
                  <a:pt x="143131" y="86918"/>
                </a:lnTo>
                <a:lnTo>
                  <a:pt x="144545" y="81178"/>
                </a:lnTo>
                <a:close/>
              </a:path>
              <a:path w="180339" h="299085">
                <a:moveTo>
                  <a:pt x="56222" y="37719"/>
                </a:moveTo>
                <a:lnTo>
                  <a:pt x="47612" y="37719"/>
                </a:lnTo>
                <a:lnTo>
                  <a:pt x="47612" y="72440"/>
                </a:lnTo>
                <a:lnTo>
                  <a:pt x="56222" y="72440"/>
                </a:lnTo>
                <a:lnTo>
                  <a:pt x="56222" y="52209"/>
                </a:lnTo>
                <a:lnTo>
                  <a:pt x="75272" y="52209"/>
                </a:lnTo>
                <a:lnTo>
                  <a:pt x="75272" y="43459"/>
                </a:lnTo>
                <a:lnTo>
                  <a:pt x="56222" y="43459"/>
                </a:lnTo>
                <a:lnTo>
                  <a:pt x="56222" y="37719"/>
                </a:lnTo>
                <a:close/>
              </a:path>
              <a:path w="180339" h="299085">
                <a:moveTo>
                  <a:pt x="94310" y="37719"/>
                </a:moveTo>
                <a:lnTo>
                  <a:pt x="85686" y="37719"/>
                </a:lnTo>
                <a:lnTo>
                  <a:pt x="85686" y="72440"/>
                </a:lnTo>
                <a:lnTo>
                  <a:pt x="94310" y="72440"/>
                </a:lnTo>
                <a:lnTo>
                  <a:pt x="94310" y="37719"/>
                </a:lnTo>
                <a:close/>
              </a:path>
              <a:path w="180339" h="299085">
                <a:moveTo>
                  <a:pt x="113347" y="37719"/>
                </a:moveTo>
                <a:lnTo>
                  <a:pt x="104736" y="37719"/>
                </a:lnTo>
                <a:lnTo>
                  <a:pt x="104736" y="72440"/>
                </a:lnTo>
                <a:lnTo>
                  <a:pt x="113347" y="72440"/>
                </a:lnTo>
                <a:lnTo>
                  <a:pt x="113347" y="37719"/>
                </a:lnTo>
                <a:close/>
              </a:path>
              <a:path w="180339" h="299085">
                <a:moveTo>
                  <a:pt x="132397" y="37719"/>
                </a:moveTo>
                <a:lnTo>
                  <a:pt x="123774" y="37719"/>
                </a:lnTo>
                <a:lnTo>
                  <a:pt x="123774" y="72440"/>
                </a:lnTo>
                <a:lnTo>
                  <a:pt x="132397" y="72440"/>
                </a:lnTo>
                <a:lnTo>
                  <a:pt x="132397" y="37719"/>
                </a:lnTo>
                <a:close/>
              </a:path>
              <a:path w="180339" h="299085">
                <a:moveTo>
                  <a:pt x="151434" y="37719"/>
                </a:moveTo>
                <a:lnTo>
                  <a:pt x="142824" y="37719"/>
                </a:lnTo>
                <a:lnTo>
                  <a:pt x="142802" y="52209"/>
                </a:lnTo>
                <a:lnTo>
                  <a:pt x="137807" y="72440"/>
                </a:lnTo>
                <a:lnTo>
                  <a:pt x="146698" y="72440"/>
                </a:lnTo>
                <a:lnTo>
                  <a:pt x="150495" y="57035"/>
                </a:lnTo>
                <a:lnTo>
                  <a:pt x="179997" y="57035"/>
                </a:lnTo>
                <a:lnTo>
                  <a:pt x="179997" y="51498"/>
                </a:lnTo>
                <a:lnTo>
                  <a:pt x="179552" y="50393"/>
                </a:lnTo>
                <a:lnTo>
                  <a:pt x="177927" y="48742"/>
                </a:lnTo>
                <a:lnTo>
                  <a:pt x="176834" y="48285"/>
                </a:lnTo>
                <a:lnTo>
                  <a:pt x="151434" y="48285"/>
                </a:lnTo>
                <a:lnTo>
                  <a:pt x="151434" y="37719"/>
                </a:lnTo>
                <a:close/>
              </a:path>
              <a:path w="180339" h="299085">
                <a:moveTo>
                  <a:pt x="73342" y="0"/>
                </a:moveTo>
                <a:lnTo>
                  <a:pt x="49542" y="0"/>
                </a:lnTo>
                <a:lnTo>
                  <a:pt x="47612" y="1955"/>
                </a:lnTo>
                <a:lnTo>
                  <a:pt x="47612" y="28981"/>
                </a:lnTo>
                <a:lnTo>
                  <a:pt x="11455" y="28981"/>
                </a:lnTo>
                <a:lnTo>
                  <a:pt x="9525" y="30937"/>
                </a:lnTo>
                <a:lnTo>
                  <a:pt x="9525" y="48285"/>
                </a:lnTo>
                <a:lnTo>
                  <a:pt x="18148" y="48285"/>
                </a:lnTo>
                <a:lnTo>
                  <a:pt x="18148" y="37719"/>
                </a:lnTo>
                <a:lnTo>
                  <a:pt x="56222" y="37719"/>
                </a:lnTo>
                <a:lnTo>
                  <a:pt x="56222" y="8750"/>
                </a:lnTo>
                <a:lnTo>
                  <a:pt x="75272" y="8750"/>
                </a:lnTo>
                <a:lnTo>
                  <a:pt x="75272" y="1955"/>
                </a:lnTo>
                <a:lnTo>
                  <a:pt x="73342" y="0"/>
                </a:lnTo>
                <a:close/>
              </a:path>
              <a:path w="180339" h="299085">
                <a:moveTo>
                  <a:pt x="170484" y="37719"/>
                </a:moveTo>
                <a:lnTo>
                  <a:pt x="161861" y="37719"/>
                </a:lnTo>
                <a:lnTo>
                  <a:pt x="161861" y="48285"/>
                </a:lnTo>
                <a:lnTo>
                  <a:pt x="170484" y="48285"/>
                </a:lnTo>
                <a:lnTo>
                  <a:pt x="170484" y="37719"/>
                </a:lnTo>
                <a:close/>
              </a:path>
              <a:path w="180339" h="299085">
                <a:moveTo>
                  <a:pt x="75272" y="8750"/>
                </a:moveTo>
                <a:lnTo>
                  <a:pt x="66649" y="8750"/>
                </a:lnTo>
                <a:lnTo>
                  <a:pt x="66649" y="43459"/>
                </a:lnTo>
                <a:lnTo>
                  <a:pt x="75272" y="43459"/>
                </a:lnTo>
                <a:lnTo>
                  <a:pt x="75272" y="37719"/>
                </a:lnTo>
                <a:lnTo>
                  <a:pt x="170484" y="37719"/>
                </a:lnTo>
                <a:lnTo>
                  <a:pt x="170484" y="30937"/>
                </a:lnTo>
                <a:lnTo>
                  <a:pt x="168554" y="28981"/>
                </a:lnTo>
                <a:lnTo>
                  <a:pt x="75272" y="28981"/>
                </a:lnTo>
                <a:lnTo>
                  <a:pt x="75272" y="8750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2" name="object 3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08901" y="5395950"/>
            <a:ext cx="308171" cy="308165"/>
          </a:xfrm>
          <a:prstGeom prst="rect">
            <a:avLst/>
          </a:prstGeom>
        </p:spPr>
      </p:pic>
      <p:grpSp>
        <p:nvGrpSpPr>
          <p:cNvPr id="33" name="object 33"/>
          <p:cNvGrpSpPr/>
          <p:nvPr/>
        </p:nvGrpSpPr>
        <p:grpSpPr>
          <a:xfrm>
            <a:off x="492996" y="4815041"/>
            <a:ext cx="267970" cy="267970"/>
            <a:chOff x="492996" y="4815041"/>
            <a:chExt cx="267970" cy="267970"/>
          </a:xfrm>
        </p:grpSpPr>
        <p:sp>
          <p:nvSpPr>
            <p:cNvPr id="34" name="object 34"/>
            <p:cNvSpPr/>
            <p:nvPr/>
          </p:nvSpPr>
          <p:spPr>
            <a:xfrm>
              <a:off x="498076" y="4820121"/>
              <a:ext cx="257810" cy="257810"/>
            </a:xfrm>
            <a:custGeom>
              <a:avLst/>
              <a:gdLst/>
              <a:ahLst/>
              <a:cxnLst/>
              <a:rect l="l" t="t" r="r" b="b"/>
              <a:pathLst>
                <a:path w="257809" h="257810">
                  <a:moveTo>
                    <a:pt x="128651" y="257301"/>
                  </a:moveTo>
                  <a:lnTo>
                    <a:pt x="178729" y="247192"/>
                  </a:lnTo>
                  <a:lnTo>
                    <a:pt x="219622" y="219622"/>
                  </a:lnTo>
                  <a:lnTo>
                    <a:pt x="247192" y="178729"/>
                  </a:lnTo>
                  <a:lnTo>
                    <a:pt x="257302" y="128650"/>
                  </a:lnTo>
                  <a:lnTo>
                    <a:pt x="247192" y="78577"/>
                  </a:lnTo>
                  <a:lnTo>
                    <a:pt x="219622" y="37684"/>
                  </a:lnTo>
                  <a:lnTo>
                    <a:pt x="178729" y="10111"/>
                  </a:lnTo>
                  <a:lnTo>
                    <a:pt x="128651" y="0"/>
                  </a:lnTo>
                  <a:lnTo>
                    <a:pt x="78572" y="10111"/>
                  </a:lnTo>
                  <a:lnTo>
                    <a:pt x="37679" y="37684"/>
                  </a:lnTo>
                  <a:lnTo>
                    <a:pt x="10109" y="78577"/>
                  </a:lnTo>
                  <a:lnTo>
                    <a:pt x="0" y="128650"/>
                  </a:lnTo>
                  <a:lnTo>
                    <a:pt x="10109" y="178729"/>
                  </a:lnTo>
                  <a:lnTo>
                    <a:pt x="37679" y="219622"/>
                  </a:lnTo>
                  <a:lnTo>
                    <a:pt x="78572" y="247192"/>
                  </a:lnTo>
                  <a:lnTo>
                    <a:pt x="128651" y="257301"/>
                  </a:lnTo>
                  <a:close/>
                </a:path>
              </a:pathLst>
            </a:custGeom>
            <a:ln w="10160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81807" y="4901539"/>
              <a:ext cx="94615" cy="94615"/>
            </a:xfrm>
            <a:custGeom>
              <a:avLst/>
              <a:gdLst/>
              <a:ahLst/>
              <a:cxnLst/>
              <a:rect l="l" t="t" r="r" b="b"/>
              <a:pathLst>
                <a:path w="94615" h="94614">
                  <a:moveTo>
                    <a:pt x="0" y="0"/>
                  </a:moveTo>
                  <a:lnTo>
                    <a:pt x="94462" y="94462"/>
                  </a:lnTo>
                </a:path>
              </a:pathLst>
            </a:custGeom>
            <a:ln w="10160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81811" y="4901539"/>
              <a:ext cx="94615" cy="94615"/>
            </a:xfrm>
            <a:custGeom>
              <a:avLst/>
              <a:gdLst/>
              <a:ahLst/>
              <a:cxnLst/>
              <a:rect l="l" t="t" r="r" b="b"/>
              <a:pathLst>
                <a:path w="94615" h="94614">
                  <a:moveTo>
                    <a:pt x="94462" y="0"/>
                  </a:moveTo>
                  <a:lnTo>
                    <a:pt x="0" y="94462"/>
                  </a:lnTo>
                </a:path>
              </a:pathLst>
            </a:custGeom>
            <a:ln w="10160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7" name="object 3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879000" y="5597449"/>
            <a:ext cx="287996" cy="270001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889324" y="6780009"/>
            <a:ext cx="269996" cy="269993"/>
          </a:xfrm>
          <a:prstGeom prst="rect">
            <a:avLst/>
          </a:prstGeom>
        </p:spPr>
      </p:pic>
      <p:sp>
        <p:nvSpPr>
          <p:cNvPr id="39" name="object 39"/>
          <p:cNvSpPr/>
          <p:nvPr/>
        </p:nvSpPr>
        <p:spPr>
          <a:xfrm>
            <a:off x="504700" y="7320177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04700" y="7675671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92997" y="8384321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92997" y="8739816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487099" y="7405169"/>
            <a:ext cx="6564630" cy="2628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45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SUPPORT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FOR</a:t>
            </a:r>
            <a:r>
              <a:rPr sz="11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THE</a:t>
            </a:r>
            <a:r>
              <a:rPr sz="1100" b="1" spc="2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COVID</a:t>
            </a:r>
            <a:r>
              <a:rPr sz="1100" b="1" spc="2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RESPONSE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00">
              <a:latin typeface="Lato"/>
              <a:cs typeface="Lato"/>
            </a:endParaRPr>
          </a:p>
          <a:p>
            <a:pPr marL="12700" marR="5080">
              <a:lnSpc>
                <a:spcPct val="125000"/>
              </a:lnSpc>
              <a:spcBef>
                <a:spcPts val="5"/>
              </a:spcBef>
            </a:pP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key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part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local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Covid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response.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Whilst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most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activities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carried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out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2020-21,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there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ongoing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work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across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many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local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authorities.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includes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supporting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general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local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efforts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relation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covid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advice,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track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trace,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etc.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well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dealing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with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specific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covid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related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scams,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ensuring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claims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relating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covid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testing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etc.</a:t>
            </a:r>
            <a:endParaRPr sz="800">
              <a:latin typeface="Lato"/>
              <a:cs typeface="Lato"/>
            </a:endParaRPr>
          </a:p>
          <a:p>
            <a:pPr>
              <a:lnSpc>
                <a:spcPct val="100000"/>
              </a:lnSpc>
            </a:pPr>
            <a:endParaRPr sz="9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800">
              <a:latin typeface="Lato"/>
              <a:cs typeface="Lato"/>
            </a:endParaRPr>
          </a:p>
          <a:p>
            <a:pPr marL="69215">
              <a:lnSpc>
                <a:spcPct val="100000"/>
              </a:lnSpc>
            </a:pP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NET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ZERO,</a:t>
            </a:r>
            <a:r>
              <a:rPr sz="1100" b="1" spc="2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ENERGY</a:t>
            </a:r>
            <a:r>
              <a:rPr sz="1100" b="1" spc="-2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COSTS</a:t>
            </a:r>
            <a:r>
              <a:rPr sz="11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AND</a:t>
            </a:r>
            <a:r>
              <a:rPr sz="1100" b="1" spc="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CLIMATE</a:t>
            </a:r>
            <a:r>
              <a:rPr sz="1100" b="1" spc="2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CHANGE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>
              <a:latin typeface="Lato"/>
              <a:cs typeface="Lato"/>
            </a:endParaRPr>
          </a:p>
          <a:p>
            <a:pPr marL="21590" marR="103505">
              <a:lnSpc>
                <a:spcPct val="125000"/>
              </a:lnSpc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Net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Zero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Climate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Change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agenda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becoming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more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important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each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year,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with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majority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local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authorities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seeing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issue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key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corporate</a:t>
            </a:r>
            <a:r>
              <a:rPr sz="800" spc="5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priority.</a:t>
            </a:r>
            <a:endParaRPr sz="800">
              <a:latin typeface="Lato"/>
              <a:cs typeface="Lato"/>
            </a:endParaRPr>
          </a:p>
          <a:p>
            <a:pPr marL="21590" marR="52069">
              <a:lnSpc>
                <a:spcPct val="125000"/>
              </a:lnSpc>
              <a:spcBef>
                <a:spcPts val="565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Claims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associated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with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energy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usage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energy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efficiency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going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real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marketing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point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energy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costs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rise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quickly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households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will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looking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save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money.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More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broadly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“greenwashing”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green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claims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have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become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concern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Competition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Markets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issued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report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on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this.</a:t>
            </a:r>
            <a:endParaRPr sz="800">
              <a:latin typeface="Lato"/>
              <a:cs typeface="Lato"/>
            </a:endParaRPr>
          </a:p>
          <a:p>
            <a:pPr marL="21590" marR="36830">
              <a:lnSpc>
                <a:spcPct val="125000"/>
              </a:lnSpc>
              <a:spcBef>
                <a:spcPts val="57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separate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data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collected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on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work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support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agenda,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they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will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included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within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compliance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checks,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business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prosecution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figures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above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figures.</a:t>
            </a:r>
            <a:endParaRPr sz="800">
              <a:latin typeface="Lato"/>
              <a:cs typeface="Lato"/>
            </a:endParaRPr>
          </a:p>
        </p:txBody>
      </p:sp>
      <p:sp>
        <p:nvSpPr>
          <p:cNvPr id="44" name="object 4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2</a:t>
            </a:fld>
            <a:endParaRPr dirty="0"/>
          </a:p>
        </p:txBody>
      </p:sp>
      <p:sp>
        <p:nvSpPr>
          <p:cNvPr id="45" name="object 4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CB68BE02545947867C6DBF14D67866" ma:contentTypeVersion="20" ma:contentTypeDescription="Create a new document." ma:contentTypeScope="" ma:versionID="24ca2b8ca8e79f95aa79581f1cbe7ae9">
  <xsd:schema xmlns:xsd="http://www.w3.org/2001/XMLSchema" xmlns:xs="http://www.w3.org/2001/XMLSchema" xmlns:p="http://schemas.microsoft.com/office/2006/metadata/properties" xmlns:ns1="http://schemas.microsoft.com/sharepoint/v3" xmlns:ns2="168bffd6-abb7-4054-b6d2-460fd5ec1d17" xmlns:ns3="fc82c70a-e293-4623-afed-82c2ba6bf8a5" targetNamespace="http://schemas.microsoft.com/office/2006/metadata/properties" ma:root="true" ma:fieldsID="42e63a475fea2f52219bec78c27f0e9a" ns1:_="" ns2:_="" ns3:_="">
    <xsd:import namespace="http://schemas.microsoft.com/sharepoint/v3"/>
    <xsd:import namespace="168bffd6-abb7-4054-b6d2-460fd5ec1d17"/>
    <xsd:import namespace="fc82c70a-e293-4623-afed-82c2ba6bf8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1:_ip_UnifiedCompliancePolicyProperties" minOccurs="0"/>
                <xsd:element ref="ns1:_ip_UnifiedCompliancePolicyUIAc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8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8bffd6-abb7-4054-b6d2-460fd5ec1d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11f8721-a0c9-4a0b-a1d8-78688865388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82c70a-e293-4623-afed-82c2ba6bf8a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f3912944-935f-41db-bfa2-3e19835483c6}" ma:internalName="TaxCatchAll" ma:readOnly="false" ma:showField="CatchAllData" ma:web="fc82c70a-e293-4623-afed-82c2ba6bf8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TaxCatchAll xmlns="fc82c70a-e293-4623-afed-82c2ba6bf8a5" xsi:nil="true"/>
    <lcf76f155ced4ddcb4097134ff3c332f xmlns="168bffd6-abb7-4054-b6d2-460fd5ec1d1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8CA5CDD-7D9F-4EAF-8EEE-F4BEAEEB2F44}"/>
</file>

<file path=customXml/itemProps2.xml><?xml version="1.0" encoding="utf-8"?>
<ds:datastoreItem xmlns:ds="http://schemas.openxmlformats.org/officeDocument/2006/customXml" ds:itemID="{3F52B8D6-6DBA-4483-B409-9DBB8B138366}"/>
</file>

<file path=customXml/itemProps3.xml><?xml version="1.0" encoding="utf-8"?>
<ds:datastoreItem xmlns:ds="http://schemas.openxmlformats.org/officeDocument/2006/customXml" ds:itemID="{0CD634C4-2717-41B2-A70B-1F84B68ACA59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1069</Words>
  <Application>Microsoft Office PowerPoint</Application>
  <PresentationFormat>Custom</PresentationFormat>
  <Paragraphs>64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Calibri</vt:lpstr>
      <vt:lpstr>Lato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Wendy Martin</dc:creator>
  <cp:lastModifiedBy>Wendy Martin</cp:lastModifiedBy>
  <cp:revision>1</cp:revision>
  <dcterms:created xsi:type="dcterms:W3CDTF">2022-10-14T11:10:13Z</dcterms:created>
  <dcterms:modified xsi:type="dcterms:W3CDTF">2022-10-18T16:41:52Z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2022-10-13T00:00:00Z</vt:filetime>
  </property>
  <property fmtid="{D5CDD505-2E9C-101B-9397-08002B2CF9AE}" pid="3" name="Creator">
    <vt:lpwstr>Adobe InDesign 17.4 (Macintosh)</vt:lpwstr>
  </property>
  <property fmtid="{D5CDD505-2E9C-101B-9397-08002B2CF9AE}" pid="4" name="LastSaved">
    <vt:filetime>2022-10-14T00:00:00Z</vt:filetime>
  </property>
  <property fmtid="{D5CDD505-2E9C-101B-9397-08002B2CF9AE}" pid="5" name="Producer">
    <vt:lpwstr>Adobe PDF Library 16.0.7</vt:lpwstr>
  </property>
  <property fmtid="{D5CDD505-2E9C-101B-9397-08002B2CF9AE}" pid="6" name="ContentTypeId">
    <vt:lpwstr>0x01010080CB68BE02545947867C6DBF14D67866</vt:lpwstr>
  </property>
</Properties>
</file>